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ls" ContentType="application/vnd.ms-exce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374" r:id="rId3"/>
    <p:sldId id="375" r:id="rId4"/>
    <p:sldId id="398" r:id="rId5"/>
    <p:sldId id="335" r:id="rId6"/>
    <p:sldId id="336" r:id="rId7"/>
    <p:sldId id="379" r:id="rId8"/>
    <p:sldId id="380" r:id="rId9"/>
    <p:sldId id="368" r:id="rId10"/>
    <p:sldId id="396" r:id="rId11"/>
    <p:sldId id="397" r:id="rId12"/>
    <p:sldId id="376" r:id="rId13"/>
    <p:sldId id="377" r:id="rId14"/>
    <p:sldId id="399" r:id="rId15"/>
    <p:sldId id="381" r:id="rId16"/>
    <p:sldId id="392" r:id="rId17"/>
    <p:sldId id="393" r:id="rId18"/>
    <p:sldId id="391" r:id="rId19"/>
    <p:sldId id="383" r:id="rId20"/>
    <p:sldId id="384" r:id="rId21"/>
    <p:sldId id="366" r:id="rId22"/>
    <p:sldId id="395" r:id="rId23"/>
    <p:sldId id="390" r:id="rId24"/>
    <p:sldId id="35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A262"/>
    <a:srgbClr val="82AB59"/>
    <a:srgbClr val="9BBC7A"/>
    <a:srgbClr val="2F4E1A"/>
    <a:srgbClr val="FF00FF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94705" autoAdjust="0"/>
  </p:normalViewPr>
  <p:slideViewPr>
    <p:cSldViewPr snapToGrid="0">
      <p:cViewPr>
        <p:scale>
          <a:sx n="80" d="100"/>
          <a:sy n="80" d="100"/>
        </p:scale>
        <p:origin x="-72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90" d="100"/>
          <a:sy n="90" d="100"/>
        </p:scale>
        <p:origin x="-1860" y="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COGlobal2\HearnsJ\My%20Documents\Ryan\Annual%20Stat%20Report%20for%20Ryan\CY13%20Admissions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Office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Office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sz="2400" b="1" dirty="0" smtClean="0">
                <a:effectLst/>
                <a:latin typeface="Calibri" panose="020F0502020204030204" pitchFamily="34" charset="0"/>
              </a:rPr>
              <a:t>FY 15 - $248,005,930</a:t>
            </a:r>
            <a:endParaRPr lang="en-US" sz="2400" b="1" dirty="0">
              <a:effectLst/>
              <a:latin typeface="Calibri" panose="020F0502020204030204" pitchFamily="34" charset="0"/>
            </a:endParaRP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Facilities</c:v>
                </c:pt>
                <c:pt idx="1">
                  <c:v>Court Subsidies &amp; Grants</c:v>
                </c:pt>
                <c:pt idx="2">
                  <c:v>Admin. Support</c:v>
                </c:pt>
                <c:pt idx="3">
                  <c:v>Debt Service</c:v>
                </c:pt>
                <c:pt idx="4">
                  <c:v>CCFs</c:v>
                </c:pt>
                <c:pt idx="5">
                  <c:v>Parole</c:v>
                </c:pt>
                <c:pt idx="6">
                  <c:v>Alt. Placements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38.700000000000003</c:v>
                </c:pt>
                <c:pt idx="1">
                  <c:v>24.6</c:v>
                </c:pt>
                <c:pt idx="2">
                  <c:v>10.5</c:v>
                </c:pt>
                <c:pt idx="3">
                  <c:v>11.2</c:v>
                </c:pt>
                <c:pt idx="4">
                  <c:v>8.9</c:v>
                </c:pt>
                <c:pt idx="5">
                  <c:v>4.3</c:v>
                </c:pt>
                <c:pt idx="6">
                  <c:v>1.8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dLbls>
            <c:dLbl>
              <c:idx val="0"/>
              <c:layout>
                <c:manualLayout>
                  <c:x val="-6.7340067340067372E-3"/>
                  <c:y val="-2.8735632183908063E-2"/>
                </c:manualLayout>
              </c:layout>
              <c:showVal val="1"/>
            </c:dLbl>
            <c:dLbl>
              <c:idx val="2"/>
              <c:layout>
                <c:manualLayout>
                  <c:x val="-2.3569023569023583E-2"/>
                  <c:y val="-4.5977011494252873E-2"/>
                </c:manualLayout>
              </c:layout>
              <c:showVal val="1"/>
            </c:dLbl>
            <c:dLbl>
              <c:idx val="3"/>
              <c:layout>
                <c:manualLayout>
                  <c:x val="-1.6835016835016843E-3"/>
                  <c:y val="-1.7241379310344789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3.735632183908047E-2"/>
                </c:manualLayout>
              </c:layout>
              <c:showVal val="1"/>
            </c:dLbl>
            <c:dLbl>
              <c:idx val="5"/>
              <c:layout>
                <c:manualLayout>
                  <c:x val="-5.0505050505050492E-3"/>
                  <c:y val="-3.4482758620689669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Val val="1"/>
          </c:dLbls>
          <c:cat>
            <c:strRef>
              <c:f>Sheet1!$B$2:$H$2</c:f>
              <c:strCache>
                <c:ptCount val="7"/>
                <c:pt idx="0">
                  <c:v>CY 07</c:v>
                </c:pt>
                <c:pt idx="1">
                  <c:v>CY 08</c:v>
                </c:pt>
                <c:pt idx="2">
                  <c:v>CY 09</c:v>
                </c:pt>
                <c:pt idx="3">
                  <c:v>CY 10</c:v>
                </c:pt>
                <c:pt idx="4">
                  <c:v>CY 11 </c:v>
                </c:pt>
                <c:pt idx="5">
                  <c:v>CY 12</c:v>
                </c:pt>
                <c:pt idx="6">
                  <c:v>CY 13</c:v>
                </c:pt>
              </c:strCache>
            </c:strRef>
          </c:cat>
          <c:val>
            <c:numRef>
              <c:f>Sheet1!$B$3:$H$3</c:f>
              <c:numCache>
                <c:formatCode>_(* #,##0_);_(* \(#,##0\);_(* "-"??_);_(@_)</c:formatCode>
                <c:ptCount val="7"/>
                <c:pt idx="0">
                  <c:v>1821</c:v>
                </c:pt>
                <c:pt idx="1">
                  <c:v>1614</c:v>
                </c:pt>
                <c:pt idx="2">
                  <c:v>1246</c:v>
                </c:pt>
                <c:pt idx="3">
                  <c:v>925</c:v>
                </c:pt>
                <c:pt idx="4">
                  <c:v>730</c:v>
                </c:pt>
                <c:pt idx="5">
                  <c:v>577</c:v>
                </c:pt>
                <c:pt idx="6">
                  <c:v>545</c:v>
                </c:pt>
              </c:numCache>
            </c:numRef>
          </c:val>
        </c:ser>
        <c:marker val="1"/>
        <c:axId val="98862208"/>
        <c:axId val="98863744"/>
      </c:lineChart>
      <c:catAx>
        <c:axId val="98862208"/>
        <c:scaling>
          <c:orientation val="minMax"/>
        </c:scaling>
        <c:axPos val="b"/>
        <c:tickLblPos val="nextTo"/>
        <c:crossAx val="98863744"/>
        <c:crosses val="autoZero"/>
        <c:auto val="1"/>
        <c:lblAlgn val="ctr"/>
        <c:lblOffset val="100"/>
      </c:catAx>
      <c:valAx>
        <c:axId val="98863744"/>
        <c:scaling>
          <c:orientation val="minMax"/>
        </c:scaling>
        <c:axPos val="l"/>
        <c:majorGridlines/>
        <c:numFmt formatCode="_(* #,##0_);_(* \(#,##0\);_(* &quot;-&quot;??_);_(@_)" sourceLinked="1"/>
        <c:tickLblPos val="nextTo"/>
        <c:crossAx val="98862208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5"/>
          <c:cat>
            <c:strRef>
              <c:f>Sheet1!$A$2:$A$7</c:f>
              <c:strCache>
                <c:ptCount val="6"/>
                <c:pt idx="0">
                  <c:v>Cuyahoga</c:v>
                </c:pt>
                <c:pt idx="1">
                  <c:v>Franklin</c:v>
                </c:pt>
                <c:pt idx="2">
                  <c:v>Hamilton</c:v>
                </c:pt>
                <c:pt idx="3">
                  <c:v>Lorain</c:v>
                </c:pt>
                <c:pt idx="4">
                  <c:v>Montgomery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21.1</c:v>
                </c:pt>
                <c:pt idx="1">
                  <c:v>16.5</c:v>
                </c:pt>
                <c:pt idx="2">
                  <c:v>10.7</c:v>
                </c:pt>
                <c:pt idx="3">
                  <c:v>4</c:v>
                </c:pt>
                <c:pt idx="4">
                  <c:v>3.6</c:v>
                </c:pt>
                <c:pt idx="5">
                  <c:v>44.1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2400" baseline="0"/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Sheet1!$C$1</c:f>
              <c:strCache>
                <c:ptCount val="1"/>
                <c:pt idx="0">
                  <c:v>#</c:v>
                </c:pt>
              </c:strCache>
            </c:strRef>
          </c:tx>
          <c:cat>
            <c:strRef>
              <c:f>Sheet1!$B$2:$B$5</c:f>
              <c:strCache>
                <c:ptCount val="4"/>
                <c:pt idx="0">
                  <c:v>Black</c:v>
                </c:pt>
                <c:pt idx="1">
                  <c:v>White</c:v>
                </c:pt>
                <c:pt idx="2">
                  <c:v>Mixed Race</c:v>
                </c:pt>
                <c:pt idx="3">
                  <c:v>Hispanic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316</c:v>
                </c:pt>
                <c:pt idx="1">
                  <c:v>157</c:v>
                </c:pt>
                <c:pt idx="2">
                  <c:v>37</c:v>
                </c:pt>
                <c:pt idx="3">
                  <c:v>10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4781310249632571"/>
          <c:y val="0.28975118226438962"/>
          <c:w val="0.2436702190082875"/>
          <c:h val="0.37509467886882064"/>
        </c:manualLayout>
      </c:layout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484</c:v>
                </c:pt>
                <c:pt idx="1">
                  <c:v>38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2400" baseline="0"/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Youth Entering DYS</c:v>
                </c:pt>
              </c:strCache>
            </c:strRef>
          </c:tx>
          <c:cat>
            <c:numRef>
              <c:f>Sheet1!$A$3:$A$9</c:f>
              <c:numCache>
                <c:formatCode>General</c:formatCode>
                <c:ptCount val="7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</c:numCache>
            </c:numRef>
          </c:cat>
          <c:val>
            <c:numRef>
              <c:f>Sheet1!$B$3:$B$9</c:f>
              <c:numCache>
                <c:formatCode>General</c:formatCode>
                <c:ptCount val="7"/>
                <c:pt idx="0">
                  <c:v>19</c:v>
                </c:pt>
                <c:pt idx="1">
                  <c:v>64</c:v>
                </c:pt>
                <c:pt idx="2">
                  <c:v>131</c:v>
                </c:pt>
                <c:pt idx="3">
                  <c:v>206</c:v>
                </c:pt>
                <c:pt idx="4">
                  <c:v>82</c:v>
                </c:pt>
                <c:pt idx="5">
                  <c:v>11</c:v>
                </c:pt>
                <c:pt idx="6">
                  <c:v>6</c:v>
                </c:pt>
              </c:numCache>
            </c:numRef>
          </c:val>
        </c:ser>
        <c:axId val="48953216"/>
        <c:axId val="48997120"/>
      </c:barChart>
      <c:catAx>
        <c:axId val="48953216"/>
        <c:scaling>
          <c:orientation val="minMax"/>
        </c:scaling>
        <c:axPos val="b"/>
        <c:numFmt formatCode="General" sourceLinked="1"/>
        <c:tickLblPos val="nextTo"/>
        <c:crossAx val="48997120"/>
        <c:crosses val="autoZero"/>
        <c:auto val="1"/>
        <c:lblAlgn val="ctr"/>
        <c:lblOffset val="100"/>
      </c:catAx>
      <c:valAx>
        <c:axId val="48997120"/>
        <c:scaling>
          <c:orientation val="minMax"/>
        </c:scaling>
        <c:axPos val="l"/>
        <c:majorGridlines/>
        <c:numFmt formatCode="General" sourceLinked="1"/>
        <c:tickLblPos val="nextTo"/>
        <c:crossAx val="4895321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24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Committing Offenses (FY 14)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Youth Committed to DYS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Homicide</c:v>
                </c:pt>
                <c:pt idx="1">
                  <c:v>Sex</c:v>
                </c:pt>
                <c:pt idx="2">
                  <c:v>Person</c:v>
                </c:pt>
                <c:pt idx="3">
                  <c:v>Property</c:v>
                </c:pt>
                <c:pt idx="4">
                  <c:v>Drug</c:v>
                </c:pt>
                <c:pt idx="5">
                  <c:v>Other</c:v>
                </c:pt>
                <c:pt idx="6">
                  <c:v>Revoked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50</c:v>
                </c:pt>
                <c:pt idx="2">
                  <c:v>204</c:v>
                </c:pt>
                <c:pt idx="3">
                  <c:v>133</c:v>
                </c:pt>
                <c:pt idx="4">
                  <c:v>7</c:v>
                </c:pt>
                <c:pt idx="5">
                  <c:v>37</c:v>
                </c:pt>
                <c:pt idx="6">
                  <c:v>37</c:v>
                </c:pt>
              </c:numCache>
            </c:numRef>
          </c:val>
        </c:ser>
        <c:axId val="49033600"/>
        <c:axId val="49035136"/>
      </c:barChart>
      <c:catAx>
        <c:axId val="49033600"/>
        <c:scaling>
          <c:orientation val="minMax"/>
        </c:scaling>
        <c:axPos val="b"/>
        <c:tickLblPos val="nextTo"/>
        <c:crossAx val="49035136"/>
        <c:crosses val="autoZero"/>
        <c:auto val="1"/>
        <c:lblAlgn val="ctr"/>
        <c:lblOffset val="100"/>
      </c:catAx>
      <c:valAx>
        <c:axId val="49035136"/>
        <c:scaling>
          <c:orientation val="minMax"/>
        </c:scaling>
        <c:axPos val="l"/>
        <c:majorGridlines/>
        <c:numFmt formatCode="General" sourceLinked="1"/>
        <c:tickLblPos val="nextTo"/>
        <c:crossAx val="49033600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24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# Youth Committed to DYS as an SYO</c:v>
                </c:pt>
              </c:strCache>
            </c:strRef>
          </c:tx>
          <c:cat>
            <c:numRef>
              <c:f>Sheet1!$A$2:$A$14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19</c:v>
                </c:pt>
                <c:pt idx="1">
                  <c:v>50</c:v>
                </c:pt>
                <c:pt idx="2">
                  <c:v>33</c:v>
                </c:pt>
                <c:pt idx="3">
                  <c:v>35</c:v>
                </c:pt>
                <c:pt idx="4">
                  <c:v>34</c:v>
                </c:pt>
                <c:pt idx="5">
                  <c:v>28</c:v>
                </c:pt>
                <c:pt idx="6">
                  <c:v>33</c:v>
                </c:pt>
                <c:pt idx="7">
                  <c:v>29</c:v>
                </c:pt>
                <c:pt idx="8">
                  <c:v>16</c:v>
                </c:pt>
                <c:pt idx="9">
                  <c:v>23</c:v>
                </c:pt>
                <c:pt idx="10">
                  <c:v>34</c:v>
                </c:pt>
                <c:pt idx="11">
                  <c:v>14</c:v>
                </c:pt>
                <c:pt idx="12">
                  <c:v>19</c:v>
                </c:pt>
              </c:numCache>
            </c:numRef>
          </c:val>
        </c:ser>
        <c:axId val="48459136"/>
        <c:axId val="48460928"/>
      </c:barChart>
      <c:catAx>
        <c:axId val="48459136"/>
        <c:scaling>
          <c:orientation val="minMax"/>
        </c:scaling>
        <c:axPos val="b"/>
        <c:numFmt formatCode="General" sourceLinked="1"/>
        <c:tickLblPos val="nextTo"/>
        <c:crossAx val="48460928"/>
        <c:crosses val="autoZero"/>
        <c:auto val="1"/>
        <c:lblAlgn val="ctr"/>
        <c:lblOffset val="100"/>
      </c:catAx>
      <c:valAx>
        <c:axId val="48460928"/>
        <c:scaling>
          <c:orientation val="minMax"/>
        </c:scaling>
        <c:axPos val="l"/>
        <c:majorGridlines/>
        <c:numFmt formatCode="General" sourceLinked="1"/>
        <c:tickLblPos val="nextTo"/>
        <c:crossAx val="4845913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# of youth who had the adult portion of the sentence invoked</c:v>
                </c:pt>
              </c:strCache>
            </c:strRef>
          </c:tx>
          <c:cat>
            <c:numRef>
              <c:f>Sheet1!$A$2:$A$14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8</c:v>
                </c:pt>
                <c:pt idx="7">
                  <c:v>6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5</c:v>
                </c:pt>
              </c:numCache>
            </c:numRef>
          </c:val>
        </c:ser>
        <c:axId val="49292416"/>
        <c:axId val="49293952"/>
      </c:barChart>
      <c:catAx>
        <c:axId val="49292416"/>
        <c:scaling>
          <c:orientation val="minMax"/>
        </c:scaling>
        <c:axPos val="b"/>
        <c:numFmt formatCode="General" sourceLinked="1"/>
        <c:tickLblPos val="nextTo"/>
        <c:crossAx val="49293952"/>
        <c:crosses val="autoZero"/>
        <c:auto val="1"/>
        <c:lblAlgn val="ctr"/>
        <c:lblOffset val="100"/>
      </c:catAx>
      <c:valAx>
        <c:axId val="49293952"/>
        <c:scaling>
          <c:orientation val="minMax"/>
        </c:scaling>
        <c:axPos val="l"/>
        <c:majorGridlines/>
        <c:numFmt formatCode="General" sourceLinked="1"/>
        <c:tickLblPos val="nextTo"/>
        <c:crossAx val="492924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0.12121</cdr:x>
      <cdr:y>0.44828</cdr:y>
    </cdr:from>
    <cdr:to>
      <cdr:x>0.33333</cdr:x>
      <cdr:y>0.65517</cdr:y>
    </cdr:to>
    <cdr:sp macro="" textlink="">
      <cdr:nvSpPr>
        <cdr:cNvPr id="2" name="Rounded Rectangular Callout 1"/>
        <cdr:cNvSpPr/>
      </cdr:nvSpPr>
      <cdr:spPr bwMode="auto">
        <a:xfrm xmlns:a="http://schemas.openxmlformats.org/drawingml/2006/main">
          <a:off x="914400" y="1981219"/>
          <a:ext cx="1600200" cy="914382"/>
        </a:xfrm>
        <a:prstGeom xmlns:a="http://schemas.openxmlformats.org/drawingml/2006/main" prst="wedgeRoundRectCallout">
          <a:avLst>
            <a:gd name="adj1" fmla="val 42697"/>
            <a:gd name="adj2" fmla="val -115328"/>
            <a:gd name="adj3" fmla="val 16667"/>
          </a:avLst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en-US" sz="1300" dirty="0" smtClean="0">
              <a:solidFill>
                <a:schemeClr val="bg1"/>
              </a:solidFill>
            </a:rPr>
            <a:t>31.5% reduction in admissions from CY 07 to CY 09</a:t>
          </a:r>
          <a:endParaRPr lang="en-US" sz="13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0.19192</cdr:x>
      <cdr:y>0.5</cdr:y>
    </cdr:from>
    <cdr:to>
      <cdr:x>0.31313</cdr:x>
      <cdr:y>0.65517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7800" y="2209800"/>
          <a:ext cx="914400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0.45455</cdr:x>
      <cdr:y>0.03448</cdr:y>
    </cdr:from>
    <cdr:to>
      <cdr:x>0.46465</cdr:x>
      <cdr:y>0.93103</cdr:y>
    </cdr:to>
    <cdr:cxnSp macro="">
      <cdr:nvCxnSpPr>
        <cdr:cNvPr id="6" name="Straight Connector 5"/>
        <cdr:cNvCxnSpPr/>
      </cdr:nvCxnSpPr>
      <cdr:spPr bwMode="auto">
        <a:xfrm xmlns:a="http://schemas.openxmlformats.org/drawingml/2006/main">
          <a:off x="3429000" y="152400"/>
          <a:ext cx="76200" cy="396240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222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0.53535</cdr:x>
      <cdr:y>0.7069</cdr:y>
    </cdr:from>
    <cdr:to>
      <cdr:x>0.67677</cdr:x>
      <cdr:y>0.89655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038600" y="3124200"/>
          <a:ext cx="10668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0.67677</cdr:x>
      <cdr:y>0.17241</cdr:y>
    </cdr:from>
    <cdr:to>
      <cdr:x>0.85859</cdr:x>
      <cdr:y>0.43103</cdr:y>
    </cdr:to>
    <cdr:sp macro="" textlink="">
      <cdr:nvSpPr>
        <cdr:cNvPr id="11" name="Rounded Rectangular Callout 10"/>
        <cdr:cNvSpPr/>
      </cdr:nvSpPr>
      <cdr:spPr bwMode="auto">
        <a:xfrm xmlns:a="http://schemas.openxmlformats.org/drawingml/2006/main">
          <a:off x="5105400" y="762000"/>
          <a:ext cx="1371600" cy="1143000"/>
        </a:xfrm>
        <a:prstGeom xmlns:a="http://schemas.openxmlformats.org/drawingml/2006/main" prst="wedgeRoundRectCallout">
          <a:avLst>
            <a:gd name="adj1" fmla="val -87334"/>
            <a:gd name="adj2" fmla="val 90554"/>
            <a:gd name="adj3" fmla="val 16667"/>
          </a:avLst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300" dirty="0" smtClean="0">
              <a:solidFill>
                <a:schemeClr val="bg1"/>
              </a:solidFill>
            </a:rPr>
            <a:t>Overall reduction of 66% in the population over the last 5 years</a:t>
          </a:r>
          <a:endParaRPr lang="en-US" sz="1300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0.44915</cdr:x>
      <cdr:y>0.2746</cdr:y>
    </cdr:from>
    <cdr:to>
      <cdr:x>0.54126</cdr:x>
      <cdr:y>0.37529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24400" y="1306285"/>
          <a:ext cx="968828" cy="478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 smtClean="0"/>
            <a:t>21.1%</a:t>
          </a:r>
          <a:endParaRPr lang="en-US" sz="2000" b="1" dirty="0"/>
        </a:p>
      </cdr:txBody>
    </cdr:sp>
  </cdr:relSizeAnchor>
  <cdr:relSizeAnchor xmlns:cdr="http://schemas.openxmlformats.org/drawingml/2006/chartDrawing">
    <cdr:from>
      <cdr:x>0.49124</cdr:x>
      <cdr:y>0.53242</cdr:y>
    </cdr:from>
    <cdr:to>
      <cdr:x>0.57713</cdr:x>
      <cdr:y>0.61709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167085" y="2532742"/>
          <a:ext cx="903514" cy="4027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/>
            <a:t>16.5%</a:t>
          </a:r>
          <a:endParaRPr lang="en-US" sz="2000" b="1" dirty="0"/>
        </a:p>
      </cdr:txBody>
    </cdr:sp>
  </cdr:relSizeAnchor>
  <cdr:relSizeAnchor xmlns:cdr="http://schemas.openxmlformats.org/drawingml/2006/chartDrawing">
    <cdr:from>
      <cdr:x>0.43639</cdr:x>
      <cdr:y>0.76812</cdr:y>
    </cdr:from>
    <cdr:to>
      <cdr:x>0.52849</cdr:x>
      <cdr:y>0.8688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590142" y="3653971"/>
          <a:ext cx="968828" cy="478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/>
            <a:t>10.7%</a:t>
          </a:r>
          <a:endParaRPr lang="en-US" sz="2000" b="1" dirty="0"/>
        </a:p>
      </cdr:txBody>
    </cdr:sp>
  </cdr:relSizeAnchor>
  <cdr:relSizeAnchor xmlns:cdr="http://schemas.openxmlformats.org/drawingml/2006/chartDrawing">
    <cdr:from>
      <cdr:x>0.24182</cdr:x>
      <cdr:y>0.44775</cdr:y>
    </cdr:from>
    <cdr:to>
      <cdr:x>0.33393</cdr:x>
      <cdr:y>0.54844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43628" y="2129970"/>
          <a:ext cx="968828" cy="478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/>
            <a:t>44.1%</a:t>
          </a:r>
          <a:endParaRPr lang="en-US" sz="2000" b="1" dirty="0"/>
        </a:p>
      </cdr:txBody>
    </cdr:sp>
  </cdr:relSizeAnchor>
  <cdr:relSizeAnchor xmlns:cdr="http://schemas.openxmlformats.org/drawingml/2006/chartDrawing">
    <cdr:from>
      <cdr:x>0.29597</cdr:x>
      <cdr:y>0.87042</cdr:y>
    </cdr:from>
    <cdr:to>
      <cdr:x>0.37091</cdr:x>
      <cdr:y>0.96702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113201" y="4140633"/>
          <a:ext cx="788270" cy="4595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/>
            <a:t>3.6%</a:t>
          </a:r>
          <a:endParaRPr lang="en-US" sz="2000" b="1" dirty="0"/>
        </a:p>
      </cdr:txBody>
    </cdr:sp>
  </cdr:relSizeAnchor>
  <cdr:relSizeAnchor xmlns:cdr="http://schemas.openxmlformats.org/drawingml/2006/chartDrawing">
    <cdr:from>
      <cdr:x>0.36691</cdr:x>
      <cdr:y>0.89608</cdr:y>
    </cdr:from>
    <cdr:to>
      <cdr:x>0.45901</cdr:x>
      <cdr:y>0.99677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859335" y="4262699"/>
          <a:ext cx="968759" cy="4789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/>
            <a:t>4%</a:t>
          </a:r>
          <a:endParaRPr lang="en-US" sz="20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0.21539</cdr:x>
      <cdr:y>0.47026</cdr:y>
    </cdr:from>
    <cdr:to>
      <cdr:x>0.34015</cdr:x>
      <cdr:y>0.55828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1927101" y="1973097"/>
          <a:ext cx="111628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b="1" dirty="0" smtClean="0">
              <a:solidFill>
                <a:schemeClr val="bg1"/>
              </a:solidFill>
            </a:rPr>
            <a:t>30.1%</a:t>
          </a:r>
          <a:endParaRPr lang="en-US" b="1" dirty="0">
            <a:solidFill>
              <a:schemeClr val="bg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0.34546</cdr:x>
      <cdr:y>0.07986</cdr:y>
    </cdr:from>
    <cdr:to>
      <cdr:x>0.45828</cdr:x>
      <cdr:y>0.16789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3090884" y="335084"/>
          <a:ext cx="100940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b="1" dirty="0" smtClean="0">
              <a:solidFill>
                <a:schemeClr val="bg1"/>
              </a:solidFill>
            </a:rPr>
            <a:t>7.3%</a:t>
          </a:r>
          <a:endParaRPr lang="en-US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DD57B-C471-4153-B5B7-63E40930A9DF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9F180-B8D7-467D-A8A0-42BA0F9F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3914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6932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44094-78BA-4F90-B001-59AE526A6D6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8891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44094-78BA-4F90-B001-59AE526A6D6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7831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4223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>
          <a:xfrm>
            <a:off x="425302" y="4401878"/>
            <a:ext cx="5746898" cy="4056321"/>
          </a:xfrm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20" tIns="45664" rIns="91320" bIns="45664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marL="166688" indent="-166688">
              <a:buFontTx/>
              <a:buChar char="•"/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25" tIns="45666" rIns="91325" bIns="45666"/>
          <a:lstStyle/>
          <a:p>
            <a:pPr marL="0" indent="0"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8960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2857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14670" y="4327451"/>
            <a:ext cx="5757530" cy="41307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9696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44094-78BA-4F90-B001-59AE526A6D6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0124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7079" y="4136065"/>
            <a:ext cx="6209414" cy="4869712"/>
          </a:xfrm>
        </p:spPr>
        <p:txBody>
          <a:bodyPr/>
          <a:lstStyle/>
          <a:p>
            <a:pPr eaLnBrk="1" hangingPunct="1"/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44094-78BA-4F90-B001-59AE526A6D6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7750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lvl="0"/>
            <a:endParaRPr lang="en-US" altLang="en-US" dirty="0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F4DFADB5-9392-41F3-8F91-C1F25015470A}" type="slidenum">
              <a:rPr lang="zh-CN" altLang="en-US" smtClean="0">
                <a:latin typeface="Times New Roman" pitchFamily="18" charset="0"/>
              </a:rPr>
              <a:pPr/>
              <a:t>14</a:t>
            </a:fld>
            <a:endParaRPr lang="en-US" altLang="zh-CN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8046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8348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0463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8847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42549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35000"/>
            <a:ext cx="6096000" cy="34290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264120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xfrm>
            <a:off x="287080" y="4263655"/>
            <a:ext cx="6291520" cy="4795285"/>
          </a:xfrm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lvl="0"/>
            <a:endParaRPr lang="en-US" sz="1000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89D3AF44-B3CC-405B-9CD0-1EE3A668C3F4}" type="slidenum">
              <a:rPr lang="zh-CN" altLang="en-US" smtClean="0">
                <a:latin typeface="Times New Roman" pitchFamily="18" charset="0"/>
              </a:rPr>
              <a:pPr/>
              <a:t>21</a:t>
            </a:fld>
            <a:endParaRPr lang="en-US" altLang="zh-CN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8977" y="4433776"/>
            <a:ext cx="6198781" cy="4146697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49091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6416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F180-B8D7-467D-A8A0-42BA0F9F347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97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489" y="452718"/>
            <a:ext cx="9404723" cy="140053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103313" y="2052918"/>
            <a:ext cx="5678488" cy="41954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5A262"/>
            </a:gs>
            <a:gs pos="50000">
              <a:srgbClr val="788E70"/>
            </a:gs>
            <a:gs pos="100000">
              <a:srgbClr val="28564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pPr/>
              <a:t>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97-2003_Worksheet2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3450" y="5404514"/>
            <a:ext cx="6209732" cy="121465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200" i="1" cap="none" dirty="0" smtClean="0">
                <a:latin typeface="+mn-lt"/>
              </a:rPr>
              <a:t>Harvey J. Reed, Director</a:t>
            </a:r>
          </a:p>
          <a:p>
            <a:pPr algn="ctr">
              <a:spcBef>
                <a:spcPts val="0"/>
              </a:spcBef>
            </a:pPr>
            <a:r>
              <a:rPr lang="en-US" sz="2200" i="1" cap="none" dirty="0" smtClean="0">
                <a:latin typeface="+mn-lt"/>
              </a:rPr>
              <a:t>Linda S. Janes, Assistant Director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114197" y="286603"/>
            <a:ext cx="4903430" cy="4667533"/>
          </a:xfrm>
        </p:spPr>
        <p:txBody>
          <a:bodyPr/>
          <a:lstStyle/>
          <a:p>
            <a:r>
              <a:rPr lang="en-US" sz="4500" dirty="0" smtClean="0"/>
              <a:t>Presentation and Update to the Ohio Criminal Sentencing Commission</a:t>
            </a:r>
            <a:endParaRPr lang="en-US" sz="4500" dirty="0"/>
          </a:p>
        </p:txBody>
      </p:sp>
      <p:pic>
        <p:nvPicPr>
          <p:cNvPr id="7170" name="Picture 2" descr="G:\PIO\Logo\DYS logo for Social Media (7-11-201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57" y="986322"/>
            <a:ext cx="5239210" cy="34628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800939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5483" y="1665514"/>
            <a:ext cx="4513717" cy="4746172"/>
          </a:xfrm>
        </p:spPr>
        <p:txBody>
          <a:bodyPr/>
          <a:lstStyle/>
          <a:p>
            <a:r>
              <a:rPr lang="en-US" sz="2800" u="sng" dirty="0" smtClean="0"/>
              <a:t>Mission</a:t>
            </a:r>
            <a:r>
              <a:rPr lang="en-US" sz="2800" dirty="0" smtClean="0"/>
              <a:t>: To improve Ohio’s future by habilitating youth and empowering families and communities</a:t>
            </a:r>
          </a:p>
          <a:p>
            <a:r>
              <a:rPr lang="en-US" sz="2800" u="sng" dirty="0" smtClean="0"/>
              <a:t>Vision</a:t>
            </a:r>
            <a:r>
              <a:rPr lang="en-US" sz="2800" dirty="0" smtClean="0"/>
              <a:t>: A safer Ohio: one youth, one family and one community at a time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Mission and Vision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517" y="1767807"/>
            <a:ext cx="6437083" cy="3457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557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3 Juvenile Correctional Facilities</a:t>
            </a:r>
          </a:p>
          <a:p>
            <a:r>
              <a:rPr lang="en-US" sz="3000" dirty="0" smtClean="0"/>
              <a:t>5 alternative placement options</a:t>
            </a:r>
          </a:p>
          <a:p>
            <a:r>
              <a:rPr lang="en-US" sz="3000" dirty="0" smtClean="0"/>
              <a:t>5 Regional Parole Offices</a:t>
            </a:r>
          </a:p>
          <a:p>
            <a:r>
              <a:rPr lang="en-US" sz="3000" dirty="0" smtClean="0"/>
              <a:t>12 Community Corrections Facilities</a:t>
            </a:r>
          </a:p>
          <a:p>
            <a:r>
              <a:rPr lang="en-US" sz="3000" dirty="0"/>
              <a:t>DYS funds and supports </a:t>
            </a:r>
            <a:r>
              <a:rPr lang="en-US" sz="3000" dirty="0" smtClean="0"/>
              <a:t>600 community programs </a:t>
            </a:r>
            <a:r>
              <a:rPr lang="en-US" sz="3000" dirty="0"/>
              <a:t>throughout the state serving </a:t>
            </a:r>
            <a:r>
              <a:rPr lang="en-US" sz="3000" dirty="0" smtClean="0"/>
              <a:t>80,000 </a:t>
            </a:r>
            <a:r>
              <a:rPr lang="en-US" sz="3000" dirty="0"/>
              <a:t>youth (based on annual program admissions)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Reaching Youth in Ohio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57988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Overview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39593606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576516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4"/>
          <p:cNvSpPr>
            <a:spLocks noGrp="1"/>
          </p:cNvSpPr>
          <p:nvPr>
            <p:ph type="title"/>
          </p:nvPr>
        </p:nvSpPr>
        <p:spPr>
          <a:xfrm>
            <a:off x="896490" y="348343"/>
            <a:ext cx="9118368" cy="150490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  <a:cs typeface="Arial" pitchFamily="34" charset="0"/>
              </a:rPr>
              <a:t>DYS Population</a:t>
            </a:r>
          </a:p>
        </p:txBody>
      </p:sp>
      <p:sp>
        <p:nvSpPr>
          <p:cNvPr id="8195" name="Rectangle 4"/>
          <p:cNvSpPr txBox="1">
            <a:spLocks noChangeArrowheads="1"/>
          </p:cNvSpPr>
          <p:nvPr/>
        </p:nvSpPr>
        <p:spPr bwMode="auto">
          <a:xfrm>
            <a:off x="298451" y="1360714"/>
            <a:ext cx="10109200" cy="480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chemeClr val="folHlink"/>
              </a:buClr>
              <a:buSzPct val="90000"/>
              <a:defRPr/>
            </a:pPr>
            <a:r>
              <a:rPr lang="en-US" altLang="en-US" dirty="0" smtClean="0">
                <a:latin typeface="+mn-lt"/>
                <a:cs typeface="Tahoma" pitchFamily="34" charset="0"/>
              </a:rPr>
              <a:t>DYS</a:t>
            </a:r>
          </a:p>
          <a:p>
            <a:pPr lvl="1">
              <a:buClr>
                <a:schemeClr val="accent1"/>
              </a:buClr>
              <a:buSzPct val="75000"/>
              <a:buFont typeface="Wingdings" pitchFamily="2" charset="2"/>
              <a:buChar char="n"/>
              <a:defRPr/>
            </a:pPr>
            <a:r>
              <a:rPr lang="en-US" altLang="en-US" sz="3200" dirty="0" smtClean="0">
                <a:latin typeface="+mn-lt"/>
                <a:cs typeface="Tahoma" pitchFamily="34" charset="0"/>
              </a:rPr>
              <a:t>June 2000:	 		2,183  youth</a:t>
            </a:r>
          </a:p>
          <a:p>
            <a:pPr lvl="1">
              <a:buClr>
                <a:schemeClr val="accent1"/>
              </a:buClr>
              <a:buSzPct val="75000"/>
              <a:buFont typeface="Wingdings" pitchFamily="2" charset="2"/>
              <a:buChar char="n"/>
              <a:defRPr/>
            </a:pPr>
            <a:r>
              <a:rPr lang="en-US" altLang="en-US" sz="3200" dirty="0" smtClean="0">
                <a:latin typeface="+mn-lt"/>
                <a:cs typeface="Tahoma" pitchFamily="34" charset="0"/>
              </a:rPr>
              <a:t>June 2007: 			1,848  youth</a:t>
            </a:r>
          </a:p>
          <a:p>
            <a:pPr lvl="1">
              <a:buClr>
                <a:schemeClr val="accent1"/>
              </a:buClr>
              <a:buSzPct val="75000"/>
              <a:buFont typeface="Wingdings" pitchFamily="2" charset="2"/>
              <a:buChar char="n"/>
              <a:defRPr/>
            </a:pPr>
            <a:r>
              <a:rPr lang="en-US" altLang="en-US" sz="3200" dirty="0" smtClean="0">
                <a:latin typeface="+mn-lt"/>
                <a:cs typeface="Tahoma" pitchFamily="34" charset="0"/>
              </a:rPr>
              <a:t>June 2014:	           501  youth</a:t>
            </a:r>
          </a:p>
          <a:p>
            <a:pPr lvl="1">
              <a:buClr>
                <a:schemeClr val="accent1"/>
              </a:buClr>
              <a:buSzPct val="75000"/>
              <a:buFont typeface="Wingdings" pitchFamily="2" charset="2"/>
              <a:buChar char="n"/>
              <a:defRPr/>
            </a:pPr>
            <a:endParaRPr lang="en-US" altLang="en-US" sz="3200" dirty="0" smtClean="0">
              <a:latin typeface="+mn-lt"/>
              <a:cs typeface="Tahoma" pitchFamily="34" charset="0"/>
            </a:endParaRPr>
          </a:p>
          <a:p>
            <a:pPr>
              <a:buClr>
                <a:schemeClr val="folHlink"/>
              </a:buClr>
              <a:buSzPct val="90000"/>
              <a:defRPr/>
            </a:pPr>
            <a:r>
              <a:rPr lang="en-US" altLang="en-US" dirty="0" smtClean="0">
                <a:latin typeface="+mn-lt"/>
                <a:cs typeface="Tahoma" pitchFamily="34" charset="0"/>
              </a:rPr>
              <a:t>Parole</a:t>
            </a:r>
          </a:p>
          <a:p>
            <a:pPr lvl="1">
              <a:buClr>
                <a:schemeClr val="accent1"/>
              </a:buClr>
              <a:buSzPct val="75000"/>
              <a:buFont typeface="Wingdings" pitchFamily="2" charset="2"/>
              <a:buChar char="n"/>
              <a:defRPr/>
            </a:pPr>
            <a:r>
              <a:rPr lang="en-US" altLang="en-US" sz="3200" dirty="0" smtClean="0">
                <a:latin typeface="+mn-lt"/>
                <a:cs typeface="Tahoma" pitchFamily="34" charset="0"/>
              </a:rPr>
              <a:t>June 2000:	 		2,013  youth</a:t>
            </a:r>
          </a:p>
          <a:p>
            <a:pPr lvl="1">
              <a:buClr>
                <a:schemeClr val="accent1"/>
              </a:buClr>
              <a:buSzPct val="75000"/>
              <a:buFont typeface="Wingdings" pitchFamily="2" charset="2"/>
              <a:buChar char="n"/>
              <a:defRPr/>
            </a:pPr>
            <a:r>
              <a:rPr lang="en-US" altLang="en-US" sz="3200" dirty="0" smtClean="0">
                <a:latin typeface="+mn-lt"/>
                <a:cs typeface="Tahoma" pitchFamily="34" charset="0"/>
              </a:rPr>
              <a:t>June 2007: 			1,446  youth</a:t>
            </a:r>
          </a:p>
          <a:p>
            <a:pPr lvl="1">
              <a:buClr>
                <a:schemeClr val="accent1"/>
              </a:buClr>
              <a:buSzPct val="75000"/>
              <a:buFont typeface="Wingdings" pitchFamily="2" charset="2"/>
              <a:buChar char="n"/>
              <a:defRPr/>
            </a:pPr>
            <a:r>
              <a:rPr lang="en-US" altLang="en-US" sz="3200" dirty="0" smtClean="0">
                <a:latin typeface="+mn-lt"/>
                <a:cs typeface="Tahoma" pitchFamily="34" charset="0"/>
              </a:rPr>
              <a:t>June 2014:			   372  youth</a:t>
            </a:r>
          </a:p>
          <a:p>
            <a:pPr lvl="1">
              <a:buClr>
                <a:schemeClr val="accent1"/>
              </a:buClr>
              <a:buSzPct val="75000"/>
              <a:buFont typeface="Wingdings" pitchFamily="2" charset="2"/>
              <a:buNone/>
              <a:defRPr/>
            </a:pPr>
            <a:endParaRPr lang="en-US" altLang="en-US" sz="2000" b="1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chemeClr val="folHlink"/>
              </a:buClr>
              <a:buSzPct val="90000"/>
              <a:buFont typeface="Wingdings" pitchFamily="2" charset="2"/>
              <a:buNone/>
              <a:defRPr/>
            </a:pPr>
            <a:endParaRPr lang="en-US" altLang="en-US" sz="2000" b="1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7870371" y="2239736"/>
            <a:ext cx="1012372" cy="14750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7794171" y="5040085"/>
            <a:ext cx="1012372" cy="14750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11071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"/>
          <p:cNvSpPr txBox="1">
            <a:spLocks noGrp="1" noChangeArrowheads="1"/>
          </p:cNvSpPr>
          <p:nvPr/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5000"/>
              </a:lnSpc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rgbClr val="284C6A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Trebuchet MS" pitchFamily="34" charset="0"/>
              <a:buChar char="−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Trebuchet MS" pitchFamily="34" charset="0"/>
              <a:buChar char="−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219" name="Title 4"/>
          <p:cNvSpPr>
            <a:spLocks noGrp="1"/>
          </p:cNvSpPr>
          <p:nvPr>
            <p:ph type="title"/>
          </p:nvPr>
        </p:nvSpPr>
        <p:spPr>
          <a:xfrm>
            <a:off x="609600" y="304800"/>
            <a:ext cx="9383486" cy="1328057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Total DYS Admissions</a:t>
            </a:r>
            <a:br>
              <a:rPr lang="en-US" altLang="en-US" dirty="0" smtClean="0">
                <a:solidFill>
                  <a:schemeClr val="tx1"/>
                </a:solidFill>
              </a:rPr>
            </a:br>
            <a:r>
              <a:rPr lang="en-US" altLang="en-US" sz="2400" dirty="0" smtClean="0">
                <a:solidFill>
                  <a:schemeClr val="tx1"/>
                </a:solidFill>
              </a:rPr>
              <a:t>CY 2007 to CY 2013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609600" y="1600200"/>
          <a:ext cx="108712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2430500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>
          <a:xfrm>
            <a:off x="446314" y="97971"/>
            <a:ext cx="9612086" cy="111034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  <a:cs typeface="Arial" pitchFamily="34" charset="0"/>
              </a:rPr>
              <a:t>Youth Adjudicated for Felonies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FY 2007 to 2013</a:t>
            </a:r>
          </a:p>
        </p:txBody>
      </p:sp>
      <p:sp>
        <p:nvSpPr>
          <p:cNvPr id="12295" name="Rounded Rectangular Callout 4"/>
          <p:cNvSpPr>
            <a:spLocks noChangeArrowheads="1"/>
          </p:cNvSpPr>
          <p:nvPr/>
        </p:nvSpPr>
        <p:spPr bwMode="auto">
          <a:xfrm>
            <a:off x="7620000" y="1371600"/>
            <a:ext cx="2438400" cy="609600"/>
          </a:xfrm>
          <a:prstGeom prst="wedgeRoundRectCallout">
            <a:avLst>
              <a:gd name="adj1" fmla="val -114180"/>
              <a:gd name="adj2" fmla="val 195506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400" b="1" dirty="0">
                <a:solidFill>
                  <a:srgbClr val="FFFFFF"/>
                </a:solidFill>
              </a:rPr>
              <a:t>47.6% decrease 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FFFFFF"/>
                </a:solidFill>
              </a:rPr>
              <a:t>FY 07 to FY 13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6502400" y="4114800"/>
            <a:ext cx="2082800" cy="1066800"/>
          </a:xfrm>
          <a:prstGeom prst="wedgeRoundRectCallout">
            <a:avLst>
              <a:gd name="adj1" fmla="val 41402"/>
              <a:gd name="adj2" fmla="val -1003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/>
              <a:t>28.8% reduction in adjudications over the past 3 years</a:t>
            </a:r>
          </a:p>
        </p:txBody>
      </p:sp>
      <p:graphicFrame>
        <p:nvGraphicFramePr>
          <p:cNvPr id="12293" name="Content Placeholder 6"/>
          <p:cNvGraphicFramePr>
            <a:graphicFrameLocks noGrp="1"/>
          </p:cNvGraphicFramePr>
          <p:nvPr>
            <p:ph idx="1"/>
          </p:nvPr>
        </p:nvGraphicFramePr>
        <p:xfrm>
          <a:off x="-304800" y="1425575"/>
          <a:ext cx="11785600" cy="5538788"/>
        </p:xfrm>
        <a:graphic>
          <a:graphicData uri="http://schemas.openxmlformats.org/presentationml/2006/ole">
            <p:oleObj spid="_x0000_s4132" r:id="rId4" imgW="8327858" imgH="4822354" progId="Excel.Shee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4687436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1"/>
                </a:solidFill>
                <a:cs typeface="Arial" pitchFamily="34" charset="0"/>
              </a:rPr>
              <a:t>Juvenile Transfers to Adult Court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FY 2007 to 2013</a:t>
            </a:r>
          </a:p>
        </p:txBody>
      </p:sp>
      <p:sp>
        <p:nvSpPr>
          <p:cNvPr id="14339" name="Text Box 10"/>
          <p:cNvSpPr txBox="1">
            <a:spLocks noChangeArrowheads="1"/>
          </p:cNvSpPr>
          <p:nvPr/>
        </p:nvSpPr>
        <p:spPr bwMode="auto">
          <a:xfrm>
            <a:off x="1422400" y="6121401"/>
            <a:ext cx="934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800" dirty="0" smtClean="0">
                <a:latin typeface="+mn-lt"/>
              </a:rPr>
              <a:t>10 year average = 277;    10 year high = 362;    10 year low =163</a:t>
            </a:r>
          </a:p>
        </p:txBody>
      </p:sp>
      <p:graphicFrame>
        <p:nvGraphicFramePr>
          <p:cNvPr id="13316" name="Content Placeholder 5"/>
          <p:cNvGraphicFramePr>
            <a:graphicFrameLocks noGrp="1"/>
          </p:cNvGraphicFramePr>
          <p:nvPr>
            <p:ph idx="1"/>
          </p:nvPr>
        </p:nvGraphicFramePr>
        <p:xfrm>
          <a:off x="541867" y="1930400"/>
          <a:ext cx="11108267" cy="3987800"/>
        </p:xfrm>
        <a:graphic>
          <a:graphicData uri="http://schemas.openxmlformats.org/presentationml/2006/ole">
            <p:oleObj spid="_x0000_s5157" r:id="rId4" imgW="8327858" imgH="3987130" progId="Excel.Shee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425669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Admissions by County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14715082"/>
              </p:ext>
            </p:extLst>
          </p:nvPr>
        </p:nvGraphicFramePr>
        <p:xfrm>
          <a:off x="315686" y="1796143"/>
          <a:ext cx="10518548" cy="4757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7255174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Admissions by Race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07491241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96395" y="4025735"/>
            <a:ext cx="111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60.5%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3887189" y="2428503"/>
            <a:ext cx="1729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bg1"/>
                </a:solidFill>
              </a:rPr>
              <a:t>7.1%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39231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Admissions by Gender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11742489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83231" y="4714504"/>
            <a:ext cx="1009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92.7%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40084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Title 1"/>
          <p:cNvSpPr>
            <a:spLocks noGrp="1"/>
          </p:cNvSpPr>
          <p:nvPr>
            <p:ph type="title"/>
          </p:nvPr>
        </p:nvSpPr>
        <p:spPr>
          <a:xfrm>
            <a:off x="631976" y="370115"/>
            <a:ext cx="9371996" cy="1197428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tx1"/>
                </a:solidFill>
              </a:rPr>
              <a:t>Admissions by Age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ctr">
              <a:buNone/>
            </a:pPr>
            <a:r>
              <a:rPr lang="en-US" b="1" dirty="0" smtClean="0"/>
              <a:t>Age at Admission (FY 14)</a:t>
            </a:r>
            <a:endParaRPr lang="en-US" b="1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="" xmlns:p14="http://schemas.microsoft.com/office/powerpoint/2010/main" val="2748621685"/>
              </p:ext>
            </p:extLst>
          </p:nvPr>
        </p:nvGraphicFramePr>
        <p:xfrm>
          <a:off x="1219200" y="2209800"/>
          <a:ext cx="99568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1443705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Title 1"/>
          <p:cNvSpPr>
            <a:spLocks noGrp="1"/>
          </p:cNvSpPr>
          <p:nvPr>
            <p:ph type="title"/>
          </p:nvPr>
        </p:nvSpPr>
        <p:spPr>
          <a:xfrm>
            <a:off x="435430" y="239486"/>
            <a:ext cx="9707032" cy="1426028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tx1"/>
                </a:solidFill>
              </a:rPr>
              <a:t>Admissions by Offenses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52103760"/>
              </p:ext>
            </p:extLst>
          </p:nvPr>
        </p:nvGraphicFramePr>
        <p:xfrm>
          <a:off x="508000" y="1719263"/>
          <a:ext cx="11209867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0975519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Services for Victims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7798" y="1883391"/>
            <a:ext cx="10704232" cy="4571838"/>
          </a:xfrm>
        </p:spPr>
        <p:txBody>
          <a:bodyPr>
            <a:normAutofit/>
          </a:bodyPr>
          <a:lstStyle/>
          <a:p>
            <a:pPr lvl="0"/>
            <a:r>
              <a:rPr lang="en-US" sz="3000" dirty="0" smtClean="0"/>
              <a:t>January 2015</a:t>
            </a:r>
            <a:endParaRPr lang="en-US" sz="3000" dirty="0"/>
          </a:p>
          <a:p>
            <a:pPr lvl="1"/>
            <a:r>
              <a:rPr lang="en-US" sz="3000" dirty="0"/>
              <a:t>Youth with </a:t>
            </a:r>
            <a:r>
              <a:rPr lang="en-US" sz="3000" dirty="0" smtClean="0"/>
              <a:t>opted-in victims</a:t>
            </a:r>
            <a:r>
              <a:rPr lang="en-US" sz="3000" dirty="0"/>
              <a:t>: </a:t>
            </a:r>
            <a:r>
              <a:rPr lang="en-US" sz="3000" dirty="0" smtClean="0"/>
              <a:t>511</a:t>
            </a:r>
            <a:endParaRPr lang="en-US" sz="3000" dirty="0"/>
          </a:p>
          <a:p>
            <a:pPr lvl="1"/>
            <a:r>
              <a:rPr lang="en-US" sz="3000" dirty="0"/>
              <a:t>Youth </a:t>
            </a:r>
            <a:r>
              <a:rPr lang="en-US" sz="3000" dirty="0" smtClean="0"/>
              <a:t>impact </a:t>
            </a:r>
            <a:r>
              <a:rPr lang="en-US" sz="3000" dirty="0"/>
              <a:t>s</a:t>
            </a:r>
            <a:r>
              <a:rPr lang="en-US" sz="3000" dirty="0" smtClean="0"/>
              <a:t>tatements </a:t>
            </a:r>
            <a:r>
              <a:rPr lang="en-US" sz="3000" dirty="0"/>
              <a:t>on </a:t>
            </a:r>
            <a:r>
              <a:rPr lang="en-US" sz="3000" dirty="0" smtClean="0"/>
              <a:t>file</a:t>
            </a:r>
            <a:r>
              <a:rPr lang="en-US" sz="3000" dirty="0"/>
              <a:t>: 140</a:t>
            </a:r>
          </a:p>
          <a:p>
            <a:pPr lvl="1"/>
            <a:r>
              <a:rPr lang="en-US" sz="3000" dirty="0"/>
              <a:t>Victim </a:t>
            </a:r>
            <a:r>
              <a:rPr lang="en-US" sz="3000" dirty="0" smtClean="0"/>
              <a:t>apology letters </a:t>
            </a:r>
            <a:r>
              <a:rPr lang="en-US" sz="3000" dirty="0"/>
              <a:t>on </a:t>
            </a:r>
            <a:r>
              <a:rPr lang="en-US" sz="3000" dirty="0" smtClean="0"/>
              <a:t>file</a:t>
            </a:r>
            <a:r>
              <a:rPr lang="en-US" sz="3000" dirty="0"/>
              <a:t>: </a:t>
            </a:r>
            <a:r>
              <a:rPr lang="en-US" sz="3000" dirty="0" smtClean="0"/>
              <a:t>393</a:t>
            </a:r>
            <a:endParaRPr lang="en-US" sz="3000" dirty="0"/>
          </a:p>
        </p:txBody>
      </p:sp>
    </p:spTree>
    <p:extLst>
      <p:ext uri="{BB962C8B-B14F-4D97-AF65-F5344CB8AC3E}">
        <p14:creationId xmlns="" xmlns:p14="http://schemas.microsoft.com/office/powerpoint/2010/main" val="20861626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Serious Youthful Offenders (SYOs)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024" y="1769423"/>
            <a:ext cx="9892146" cy="4702629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Youth classified as “SYOs” have cases that </a:t>
            </a:r>
            <a:r>
              <a:rPr lang="en-US" sz="3200" dirty="0"/>
              <a:t>remain in juvenile court but are subject to a blended juvenile-adult sentence if found </a:t>
            </a:r>
            <a:r>
              <a:rPr lang="en-US" sz="3200" dirty="0" smtClean="0"/>
              <a:t>delinquent</a:t>
            </a:r>
          </a:p>
          <a:p>
            <a:r>
              <a:rPr lang="en-US" sz="3200" dirty="0" smtClean="0"/>
              <a:t>DYS takes the issue of requesting the invocation of the adult portion of the sentence seriously</a:t>
            </a:r>
          </a:p>
          <a:p>
            <a:r>
              <a:rPr lang="en-US" sz="3200" dirty="0" smtClean="0"/>
              <a:t>Because </a:t>
            </a:r>
            <a:r>
              <a:rPr lang="en-US" sz="3200" dirty="0"/>
              <a:t>an adult sentence is involved, </a:t>
            </a:r>
            <a:r>
              <a:rPr lang="en-US" sz="3200" dirty="0" smtClean="0"/>
              <a:t>these youth must be </a:t>
            </a:r>
            <a:r>
              <a:rPr lang="en-US" sz="3200" dirty="0"/>
              <a:t>indicted by a grand jury, </a:t>
            </a:r>
            <a:r>
              <a:rPr lang="en-US" sz="3200" dirty="0" smtClean="0"/>
              <a:t>and they </a:t>
            </a:r>
            <a:r>
              <a:rPr lang="en-US" sz="3200" dirty="0"/>
              <a:t>are </a:t>
            </a:r>
            <a:r>
              <a:rPr lang="en-US" sz="3200" dirty="0" smtClean="0"/>
              <a:t>entitled </a:t>
            </a:r>
            <a:r>
              <a:rPr lang="en-US" sz="3200" dirty="0"/>
              <a:t>to a jury </a:t>
            </a:r>
            <a:r>
              <a:rPr lang="en-US" sz="3200" dirty="0" smtClean="0"/>
              <a:t>trial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28064851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SYO Statistics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3260669"/>
              </p:ext>
            </p:extLst>
          </p:nvPr>
        </p:nvGraphicFramePr>
        <p:xfrm>
          <a:off x="584698" y="1542197"/>
          <a:ext cx="11088687" cy="4951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5886465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SYO Statistics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4439778"/>
              </p:ext>
            </p:extLst>
          </p:nvPr>
        </p:nvGraphicFramePr>
        <p:xfrm>
          <a:off x="368489" y="1433015"/>
          <a:ext cx="11341289" cy="5131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3921269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Mandatory Sentences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ORC 2152.17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194" y="1856096"/>
            <a:ext cx="11723427" cy="4844956"/>
          </a:xfrm>
        </p:spPr>
        <p:txBody>
          <a:bodyPr>
            <a:noAutofit/>
          </a:bodyPr>
          <a:lstStyle/>
          <a:p>
            <a:r>
              <a:rPr lang="en-US" sz="2300" dirty="0" smtClean="0"/>
              <a:t>2941.141 Firearm on or about offender’s person or under control specification</a:t>
            </a:r>
          </a:p>
          <a:p>
            <a:r>
              <a:rPr lang="en-US" sz="2300" dirty="0" smtClean="0"/>
              <a:t>2941.142 Criminal gang participation specification</a:t>
            </a:r>
          </a:p>
          <a:p>
            <a:r>
              <a:rPr lang="en-US" sz="2300" dirty="0" smtClean="0"/>
              <a:t>2941.144 Automatic firearm or firearm muffler or silencer specification</a:t>
            </a:r>
          </a:p>
          <a:p>
            <a:r>
              <a:rPr lang="en-US" sz="2300" dirty="0" smtClean="0"/>
              <a:t>2941.145 Firearm displayed, brandished, indicated that offender possessed the firearm or used it to facilitate offense specification</a:t>
            </a:r>
          </a:p>
          <a:p>
            <a:r>
              <a:rPr lang="en-US" sz="2300" dirty="0" smtClean="0"/>
              <a:t>2941.146 Firearm discharged from motor vehicle specification</a:t>
            </a:r>
          </a:p>
          <a:p>
            <a:r>
              <a:rPr lang="en-US" sz="2300" dirty="0" smtClean="0"/>
              <a:t>2941.1412 Discharged firearm at peace officer or corrections officer specification</a:t>
            </a:r>
          </a:p>
          <a:p>
            <a:r>
              <a:rPr lang="en-US" sz="2300" dirty="0" smtClean="0"/>
              <a:t>2941.1414 Peace officer victim of aggravated vehicular homicide specification</a:t>
            </a:r>
          </a:p>
          <a:p>
            <a:r>
              <a:rPr lang="en-US" sz="2300" dirty="0" smtClean="0"/>
              <a:t>2941.1415 Multiple OVI violations specification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4360865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Mandatory Sentences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8" y="1965278"/>
            <a:ext cx="9894627" cy="4296769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As </a:t>
            </a:r>
            <a:r>
              <a:rPr lang="en-US" sz="3200" dirty="0"/>
              <a:t>of 1-7-15, DYS had a total of </a:t>
            </a:r>
            <a:r>
              <a:rPr lang="en-US" sz="3200" dirty="0" smtClean="0"/>
              <a:t>163 </a:t>
            </a:r>
            <a:r>
              <a:rPr lang="en-US" sz="3200" dirty="0"/>
              <a:t>youth that had a mandatory </a:t>
            </a:r>
            <a:r>
              <a:rPr lang="en-US" sz="3200" dirty="0" smtClean="0"/>
              <a:t>sentence (35% of the population) – nearly all are for firearm specifications</a:t>
            </a:r>
          </a:p>
          <a:p>
            <a:pPr lvl="1"/>
            <a:r>
              <a:rPr lang="en-US" sz="3000" dirty="0" smtClean="0"/>
              <a:t>133 youth - </a:t>
            </a:r>
            <a:r>
              <a:rPr lang="en-US" sz="3200" dirty="0"/>
              <a:t>2941.145 Firearm displayed, brandished, indicated that offender possessed the firearm or used it to facilitate offense specification</a:t>
            </a:r>
          </a:p>
          <a:p>
            <a:pPr lvl="1"/>
            <a:r>
              <a:rPr lang="en-US" sz="3000" dirty="0" smtClean="0"/>
              <a:t>22 youth - </a:t>
            </a:r>
            <a:r>
              <a:rPr lang="en-US" sz="3200" dirty="0"/>
              <a:t>2941.141 Firearm on or about offender’s person or under control </a:t>
            </a:r>
            <a:r>
              <a:rPr lang="en-US" sz="3200" dirty="0" smtClean="0"/>
              <a:t>specification</a:t>
            </a:r>
          </a:p>
          <a:p>
            <a:pPr lvl="1"/>
            <a:r>
              <a:rPr lang="en-US" sz="3200" dirty="0" smtClean="0"/>
              <a:t>8 youth fall into the other categories</a:t>
            </a:r>
            <a:endParaRPr lang="en-US" sz="3200" dirty="0"/>
          </a:p>
          <a:p>
            <a:pPr lvl="1"/>
            <a:endParaRPr lang="en-US" sz="3000" dirty="0"/>
          </a:p>
          <a:p>
            <a:endParaRPr lang="en-US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36829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Early Releases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522 releases in 2014 </a:t>
            </a:r>
            <a:endParaRPr lang="en-US" sz="3200" dirty="0">
              <a:solidFill>
                <a:srgbClr val="FF0000"/>
              </a:solidFill>
            </a:endParaRPr>
          </a:p>
          <a:p>
            <a:pPr lvl="1"/>
            <a:r>
              <a:rPr lang="en-US" sz="2800" dirty="0" smtClean="0"/>
              <a:t>Judicial release to parole: 95</a:t>
            </a:r>
          </a:p>
          <a:p>
            <a:pPr lvl="1"/>
            <a:r>
              <a:rPr lang="en-US" sz="3000" dirty="0" smtClean="0"/>
              <a:t>Judicial release to probation: 37</a:t>
            </a:r>
          </a:p>
          <a:p>
            <a:pPr lvl="2"/>
            <a:r>
              <a:rPr lang="en-US" sz="2800" dirty="0" smtClean="0"/>
              <a:t>TOTAL: 132 youth (25.3% of all youth  released from DYS)</a:t>
            </a:r>
          </a:p>
          <a:p>
            <a:pPr lvl="1"/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56373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1872343" y="239486"/>
            <a:ext cx="8490857" cy="1164771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>
                <a:solidFill>
                  <a:schemeClr val="tx1"/>
                </a:solidFill>
              </a:rPr>
              <a:t>Challenges and Strategies</a:t>
            </a:r>
            <a:endParaRPr lang="zh-CN" altLang="en-US" dirty="0" smtClean="0">
              <a:solidFill>
                <a:schemeClr val="tx1"/>
              </a:solidFill>
            </a:endParaRPr>
          </a:p>
        </p:txBody>
      </p:sp>
      <p:pic>
        <p:nvPicPr>
          <p:cNvPr id="7170" name="Picture 2" descr="G:\PIO\Path to Safer Facilities\Path to Safer Facilities w Tex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285" y="1833339"/>
            <a:ext cx="5346927" cy="3992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1949560"/>
              </p:ext>
            </p:extLst>
          </p:nvPr>
        </p:nvGraphicFramePr>
        <p:xfrm>
          <a:off x="532262" y="1461733"/>
          <a:ext cx="5753182" cy="4854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6591"/>
                <a:gridCol w="2876591"/>
              </a:tblGrid>
              <a:tr h="79611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Challenge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Strategy</a:t>
                      </a:r>
                      <a:endParaRPr lang="en-US" sz="2400" b="1" dirty="0"/>
                    </a:p>
                  </a:txBody>
                  <a:tcPr/>
                </a:tc>
              </a:tr>
              <a:tr h="79611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Diverse needs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Individualizing services for youth</a:t>
                      </a:r>
                      <a:endParaRPr lang="en-US" b="1" dirty="0"/>
                    </a:p>
                  </a:txBody>
                  <a:tcPr/>
                </a:tc>
              </a:tr>
              <a:tr h="79611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Violence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Path to Safer Facilities</a:t>
                      </a:r>
                      <a:endParaRPr lang="en-US" b="1" dirty="0"/>
                    </a:p>
                  </a:txBody>
                  <a:tcPr/>
                </a:tc>
              </a:tr>
              <a:tr h="79611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Gangs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Community Model</a:t>
                      </a:r>
                      <a:r>
                        <a:rPr lang="en-US" b="1" baseline="0" dirty="0" smtClean="0"/>
                        <a:t> Approach to Gangs</a:t>
                      </a:r>
                      <a:endParaRPr lang="en-US" b="1" dirty="0" smtClean="0"/>
                    </a:p>
                    <a:p>
                      <a:endParaRPr lang="en-US" b="1" dirty="0"/>
                    </a:p>
                  </a:txBody>
                  <a:tcPr/>
                </a:tc>
              </a:tr>
              <a:tr h="79611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Idleness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Quality structured</a:t>
                      </a:r>
                      <a:r>
                        <a:rPr lang="en-US" b="1" baseline="0" dirty="0" smtClean="0"/>
                        <a:t> programming</a:t>
                      </a:r>
                      <a:endParaRPr lang="en-US" b="1" dirty="0"/>
                    </a:p>
                  </a:txBody>
                  <a:tcPr/>
                </a:tc>
              </a:tr>
              <a:tr h="75517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Separation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Family engagement</a:t>
                      </a:r>
                      <a:r>
                        <a:rPr lang="en-US" b="1" baseline="0" dirty="0" smtClean="0"/>
                        <a:t> and volunteers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970644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Away from Using Seclusion as a Punishment</a:t>
            </a:r>
            <a:endParaRPr lang="en-US" dirty="0"/>
          </a:p>
        </p:txBody>
      </p:sp>
      <p:pic>
        <p:nvPicPr>
          <p:cNvPr id="6146" name="Picture 2" descr="b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7" y="2521221"/>
            <a:ext cx="5783284" cy="355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b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653" y="2521221"/>
            <a:ext cx="5744691" cy="353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261112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Buckeye United School District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4067" y="1621066"/>
            <a:ext cx="5732059" cy="454470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000" dirty="0" smtClean="0"/>
              <a:t>Fiscal Year 2014</a:t>
            </a:r>
          </a:p>
          <a:p>
            <a:pPr lvl="1"/>
            <a:r>
              <a:rPr lang="en-US" sz="2800" dirty="0" smtClean="0"/>
              <a:t>Served 727 students</a:t>
            </a:r>
          </a:p>
          <a:p>
            <a:pPr lvl="1"/>
            <a:r>
              <a:rPr lang="en-US" sz="2800" dirty="0" smtClean="0"/>
              <a:t>86 </a:t>
            </a:r>
            <a:r>
              <a:rPr lang="en-US" sz="2800" dirty="0"/>
              <a:t>youth received </a:t>
            </a:r>
            <a:r>
              <a:rPr lang="en-US" sz="2800" b="1" dirty="0" smtClean="0"/>
              <a:t>GEDs</a:t>
            </a:r>
            <a:endParaRPr lang="en-US" sz="2800" dirty="0"/>
          </a:p>
          <a:p>
            <a:pPr lvl="1"/>
            <a:r>
              <a:rPr lang="en-US" sz="2800" dirty="0" smtClean="0"/>
              <a:t>26 </a:t>
            </a:r>
            <a:r>
              <a:rPr lang="en-US" sz="2800" dirty="0"/>
              <a:t>youth obtained </a:t>
            </a:r>
            <a:r>
              <a:rPr lang="en-US" sz="2800" dirty="0" smtClean="0"/>
              <a:t>high </a:t>
            </a:r>
            <a:r>
              <a:rPr lang="en-US" sz="2800" dirty="0"/>
              <a:t>school </a:t>
            </a:r>
            <a:r>
              <a:rPr lang="en-US" sz="2800" b="1" dirty="0" smtClean="0"/>
              <a:t>diplomas</a:t>
            </a:r>
            <a:endParaRPr lang="en-US" sz="2800" dirty="0"/>
          </a:p>
          <a:p>
            <a:pPr lvl="1"/>
            <a:r>
              <a:rPr lang="en-US" sz="2800" dirty="0" smtClean="0"/>
              <a:t>Awarded 346 </a:t>
            </a:r>
            <a:r>
              <a:rPr lang="en-US" sz="2800" b="1" dirty="0"/>
              <a:t>career certificates</a:t>
            </a:r>
            <a:r>
              <a:rPr lang="en-US" sz="2800" dirty="0"/>
              <a:t> were </a:t>
            </a:r>
            <a:r>
              <a:rPr lang="en-US" sz="2800" dirty="0" smtClean="0"/>
              <a:t>awarded</a:t>
            </a:r>
            <a:endParaRPr lang="en-US" sz="2800" dirty="0"/>
          </a:p>
          <a:p>
            <a:r>
              <a:rPr lang="en-US" sz="3000" dirty="0"/>
              <a:t> </a:t>
            </a:r>
            <a:r>
              <a:rPr lang="en-US" sz="3000" dirty="0" smtClean="0"/>
              <a:t>Nearly half of all student receive special education services</a:t>
            </a:r>
          </a:p>
          <a:p>
            <a:r>
              <a:rPr lang="en-US" sz="3000" dirty="0" smtClean="0"/>
              <a:t>Apprenticeships</a:t>
            </a:r>
            <a:endParaRPr lang="en-US" sz="3000" dirty="0"/>
          </a:p>
          <a:p>
            <a:endParaRPr lang="en-US" dirty="0"/>
          </a:p>
        </p:txBody>
      </p:sp>
      <p:pic>
        <p:nvPicPr>
          <p:cNvPr id="4" name="Picture 2" descr="S:\Share\Agency\9-5-14 Cuyahoga Hills JCF Virtual Tour\Youth Participate in School Graudation Ceremon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469" t="-3875" r="16071"/>
          <a:stretch/>
        </p:blipFill>
        <p:spPr bwMode="auto">
          <a:xfrm>
            <a:off x="1131207" y="1621066"/>
            <a:ext cx="4259659" cy="46637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48740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Grp="1" noChangeArrowheads="1"/>
          </p:cNvSpPr>
          <p:nvPr>
            <p:ph type="title"/>
          </p:nvPr>
        </p:nvSpPr>
        <p:spPr>
          <a:xfrm>
            <a:off x="896489" y="370114"/>
            <a:ext cx="8922425" cy="1483134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>
                <a:solidFill>
                  <a:schemeClr val="tx1"/>
                </a:solidFill>
              </a:rPr>
              <a:t>Questions?</a:t>
            </a:r>
            <a:endParaRPr lang="zh-CN" altLang="en-US" dirty="0" smtClean="0">
              <a:solidFill>
                <a:schemeClr val="tx1"/>
              </a:solidFill>
            </a:endParaRPr>
          </a:p>
        </p:txBody>
      </p:sp>
      <p:sp>
        <p:nvSpPr>
          <p:cNvPr id="32771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 dirty="0" smtClean="0"/>
          </a:p>
        </p:txBody>
      </p:sp>
      <p:pic>
        <p:nvPicPr>
          <p:cNvPr id="7170" name="Picture 2" descr="G:\PIO\Social Media\DYS Social Media Poster, November 2014 for PPT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025" b="2758"/>
          <a:stretch/>
        </p:blipFill>
        <p:spPr bwMode="auto">
          <a:xfrm>
            <a:off x="3405868" y="1502232"/>
            <a:ext cx="5271408" cy="50291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441438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5312</TotalTime>
  <Words>606</Words>
  <Application>Microsoft Office PowerPoint</Application>
  <PresentationFormat>Custom</PresentationFormat>
  <Paragraphs>137</Paragraphs>
  <Slides>24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Ion</vt:lpstr>
      <vt:lpstr>Microsoft Office Excel 97-2003 Worksheet</vt:lpstr>
      <vt:lpstr>Presentation and Update to the Ohio Criminal Sentencing Commission</vt:lpstr>
      <vt:lpstr>Mission and Vision</vt:lpstr>
      <vt:lpstr>Reaching Youth in Ohio</vt:lpstr>
      <vt:lpstr>Budget Overview</vt:lpstr>
      <vt:lpstr>DYS Population</vt:lpstr>
      <vt:lpstr>Total DYS Admissions CY 2007 to CY 2013</vt:lpstr>
      <vt:lpstr>Youth Adjudicated for Felonies FY 2007 to 2013</vt:lpstr>
      <vt:lpstr>Juvenile Transfers to Adult Court FY 2007 to 2013</vt:lpstr>
      <vt:lpstr>Admissions by County</vt:lpstr>
      <vt:lpstr>Admissions by Race</vt:lpstr>
      <vt:lpstr>Admissions by Gender</vt:lpstr>
      <vt:lpstr>Admissions by Age</vt:lpstr>
      <vt:lpstr>Admissions by Offenses</vt:lpstr>
      <vt:lpstr>Services for Victims</vt:lpstr>
      <vt:lpstr>Serious Youthful Offenders (SYOs)</vt:lpstr>
      <vt:lpstr>SYO Statistics</vt:lpstr>
      <vt:lpstr>SYO Statistics</vt:lpstr>
      <vt:lpstr>Mandatory Sentences ORC 2152.17</vt:lpstr>
      <vt:lpstr>Mandatory Sentences</vt:lpstr>
      <vt:lpstr>Early Releases</vt:lpstr>
      <vt:lpstr>Challenges and Strategies</vt:lpstr>
      <vt:lpstr>Moving Away from Using Seclusion as a Punishment</vt:lpstr>
      <vt:lpstr>Buckeye United School District</vt:lpstr>
      <vt:lpstr>Questions?</vt:lpstr>
    </vt:vector>
  </TitlesOfParts>
  <Company>Franklin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Voices from Inside: Preliminary Results of a Transformational Justice Art Program for Incarcerated Youth</dc:title>
  <dc:creator>Jump, Kimberlee</dc:creator>
  <cp:lastModifiedBy>Erika Lemke</cp:lastModifiedBy>
  <cp:revision>134</cp:revision>
  <dcterms:created xsi:type="dcterms:W3CDTF">2014-09-19T15:16:57Z</dcterms:created>
  <dcterms:modified xsi:type="dcterms:W3CDTF">2015-02-17T18:01:27Z</dcterms:modified>
</cp:coreProperties>
</file>