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333" r:id="rId5"/>
    <p:sldId id="261" r:id="rId6"/>
    <p:sldId id="334" r:id="rId7"/>
    <p:sldId id="266" r:id="rId8"/>
    <p:sldId id="335" r:id="rId9"/>
    <p:sldId id="269" r:id="rId10"/>
    <p:sldId id="270" r:id="rId11"/>
    <p:sldId id="325" r:id="rId12"/>
    <p:sldId id="271" r:id="rId13"/>
    <p:sldId id="272" r:id="rId14"/>
    <p:sldId id="273" r:id="rId15"/>
    <p:sldId id="274" r:id="rId16"/>
    <p:sldId id="275" r:id="rId17"/>
    <p:sldId id="276" r:id="rId18"/>
    <p:sldId id="277" r:id="rId19"/>
    <p:sldId id="278" r:id="rId20"/>
    <p:sldId id="279" r:id="rId21"/>
    <p:sldId id="280" r:id="rId22"/>
    <p:sldId id="336" r:id="rId23"/>
    <p:sldId id="283" r:id="rId24"/>
    <p:sldId id="284" r:id="rId25"/>
    <p:sldId id="326" r:id="rId26"/>
    <p:sldId id="332" r:id="rId27"/>
    <p:sldId id="285" r:id="rId28"/>
    <p:sldId id="337" r:id="rId29"/>
    <p:sldId id="288" r:id="rId30"/>
    <p:sldId id="327" r:id="rId31"/>
    <p:sldId id="338" r:id="rId32"/>
    <p:sldId id="290" r:id="rId33"/>
    <p:sldId id="328" r:id="rId34"/>
    <p:sldId id="329" r:id="rId35"/>
    <p:sldId id="291" r:id="rId36"/>
    <p:sldId id="292" r:id="rId37"/>
    <p:sldId id="293" r:id="rId38"/>
    <p:sldId id="294" r:id="rId39"/>
    <p:sldId id="339" r:id="rId40"/>
    <p:sldId id="296" r:id="rId41"/>
    <p:sldId id="297" r:id="rId42"/>
    <p:sldId id="298" r:id="rId43"/>
    <p:sldId id="340" r:id="rId44"/>
    <p:sldId id="265" r:id="rId45"/>
    <p:sldId id="300" r:id="rId46"/>
    <p:sldId id="301" r:id="rId47"/>
    <p:sldId id="302" r:id="rId48"/>
    <p:sldId id="303" r:id="rId49"/>
    <p:sldId id="304" r:id="rId50"/>
    <p:sldId id="305" r:id="rId51"/>
    <p:sldId id="306" r:id="rId52"/>
    <p:sldId id="341" r:id="rId53"/>
    <p:sldId id="308" r:id="rId54"/>
    <p:sldId id="309" r:id="rId55"/>
    <p:sldId id="342" r:id="rId56"/>
    <p:sldId id="312" r:id="rId57"/>
    <p:sldId id="330" r:id="rId58"/>
    <p:sldId id="331" r:id="rId59"/>
    <p:sldId id="343" r:id="rId60"/>
    <p:sldId id="314" r:id="rId61"/>
    <p:sldId id="315" r:id="rId62"/>
    <p:sldId id="344" r:id="rId63"/>
    <p:sldId id="317" r:id="rId64"/>
    <p:sldId id="318" r:id="rId65"/>
    <p:sldId id="319" r:id="rId66"/>
    <p:sldId id="320" r:id="rId67"/>
    <p:sldId id="321" r:id="rId68"/>
    <p:sldId id="322" r:id="rId69"/>
    <p:sldId id="323" r:id="rId70"/>
    <p:sldId id="324" r:id="rId7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3" autoAdjust="0"/>
    <p:restoredTop sz="94703" autoAdjust="0"/>
  </p:normalViewPr>
  <p:slideViewPr>
    <p:cSldViewPr>
      <p:cViewPr varScale="1">
        <p:scale>
          <a:sx n="106" d="100"/>
          <a:sy n="106" d="100"/>
        </p:scale>
        <p:origin x="-11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lvl1pPr>
          </a:lstStyle>
          <a:p>
            <a:pPr>
              <a:defRPr/>
            </a:pPr>
            <a:fld id="{C3E93E82-C2B0-4EE5-A382-A83721A4CB33}" type="datetimeFigureOut">
              <a:rPr lang="en-US"/>
              <a:pPr>
                <a:defRPr/>
              </a:pPr>
              <a:t>3/24/2011</a:t>
            </a:fld>
            <a:endParaRPr lang="en-US"/>
          </a:p>
        </p:txBody>
      </p:sp>
      <p:sp>
        <p:nvSpPr>
          <p:cNvPr id="5" name="Footer Placeholder 18"/>
          <p:cNvSpPr>
            <a:spLocks noGrp="1"/>
          </p:cNvSpPr>
          <p:nvPr>
            <p:ph type="ftr" sz="quarter" idx="11"/>
          </p:nvPr>
        </p:nvSpPr>
        <p:spPr/>
        <p:txBody>
          <a:bodyPr/>
          <a:lstStyle>
            <a:lvl1pPr>
              <a:defRPr/>
            </a:lvl1pPr>
          </a:lstStyle>
          <a:p>
            <a:pPr>
              <a:defRPr/>
            </a:pPr>
            <a:endParaRPr lang="en-US"/>
          </a:p>
        </p:txBody>
      </p:sp>
      <p:sp>
        <p:nvSpPr>
          <p:cNvPr id="6" name="Slide Number Placeholder 26"/>
          <p:cNvSpPr>
            <a:spLocks noGrp="1"/>
          </p:cNvSpPr>
          <p:nvPr>
            <p:ph type="sldNum" sz="quarter" idx="12"/>
          </p:nvPr>
        </p:nvSpPr>
        <p:spPr/>
        <p:txBody>
          <a:bodyPr/>
          <a:lstStyle>
            <a:lvl1pPr>
              <a:defRPr/>
            </a:lvl1pPr>
          </a:lstStyle>
          <a:p>
            <a:pPr>
              <a:defRPr/>
            </a:pPr>
            <a:fld id="{FA1B97CD-3A48-41AC-B020-221BC9830AB0}"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783F3893-C51D-4F22-8F97-5B635DE4A315}" type="datetimeFigureOut">
              <a:rPr lang="en-US"/>
              <a:pPr>
                <a:defRPr/>
              </a:pPr>
              <a:t>3/24/2011</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B0ABEC0E-BAAA-4C8D-81D4-E3AE3CB74E3B}"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DB71097-6F40-4EBA-945B-39AACDFAC630}" type="datetimeFigureOut">
              <a:rPr lang="en-US"/>
              <a:pPr>
                <a:defRPr/>
              </a:pPr>
              <a:t>3/24/2011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0BF55E9-64C7-4E2E-A3A8-CF95EE6D6E76}"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D39EE419-52FD-4A72-9F33-1C76CF6D0193}" type="datetimeFigureOut">
              <a:rPr lang="en-US"/>
              <a:pPr>
                <a:defRPr/>
              </a:pPr>
              <a:t>3/24/2011</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7245FD21-8589-4254-B6CC-1F7AC7CDA97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fld id="{45619222-7632-4018-9084-D5EDBD6541D9}" type="datetimeFigureOut">
              <a:rPr lang="en-US"/>
              <a:pPr>
                <a:defRPr/>
              </a:pPr>
              <a:t>3/24/2011</a:t>
            </a:fld>
            <a:endParaRPr lang="en-US"/>
          </a:p>
        </p:txBody>
      </p:sp>
      <p:sp>
        <p:nvSpPr>
          <p:cNvPr id="8" name="Footer Placeholder 21"/>
          <p:cNvSpPr>
            <a:spLocks noGrp="1"/>
          </p:cNvSpPr>
          <p:nvPr>
            <p:ph type="ftr" sz="quarter" idx="11"/>
          </p:nvPr>
        </p:nvSpPr>
        <p:spPr/>
        <p:txBody>
          <a:bodyPr/>
          <a:lstStyle>
            <a:lvl1pPr>
              <a:defRPr/>
            </a:lvl1pPr>
          </a:lstStyle>
          <a:p>
            <a:pPr>
              <a:defRPr/>
            </a:pPr>
            <a:endParaRPr lang="en-US"/>
          </a:p>
        </p:txBody>
      </p:sp>
      <p:sp>
        <p:nvSpPr>
          <p:cNvPr id="9" name="Slide Number Placeholder 17"/>
          <p:cNvSpPr>
            <a:spLocks noGrp="1"/>
          </p:cNvSpPr>
          <p:nvPr>
            <p:ph type="sldNum" sz="quarter" idx="12"/>
          </p:nvPr>
        </p:nvSpPr>
        <p:spPr/>
        <p:txBody>
          <a:bodyPr/>
          <a:lstStyle>
            <a:lvl1pPr>
              <a:defRPr/>
            </a:lvl1pPr>
          </a:lstStyle>
          <a:p>
            <a:pPr>
              <a:defRPr/>
            </a:pPr>
            <a:fld id="{27888BFF-A03C-46FC-8866-4BF810D97E64}"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9177749C-AC58-4873-A57A-739429BE3A9C}" type="datetimeFigureOut">
              <a:rPr lang="en-US"/>
              <a:pPr>
                <a:defRPr/>
              </a:pPr>
              <a:t>3/24/2011</a:t>
            </a:fld>
            <a:endParaRPr lang="en-US"/>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5611AF95-1D38-4B41-8DC0-8C366CF07B87}"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5E7A07B0-206B-43E9-8B76-9920615A91E2}" type="datetimeFigureOut">
              <a:rPr lang="en-US"/>
              <a:pPr>
                <a:defRPr/>
              </a:pPr>
              <a:t>3/24/2011</a:t>
            </a:fld>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2B4237D6-CD50-43BE-B6EC-A39C99D6DCBE}"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A284D6F9-44E7-4528-AF86-FFDDDA426B01}" type="datetimeFigureOut">
              <a:rPr lang="en-US"/>
              <a:pPr>
                <a:defRPr/>
              </a:pPr>
              <a:t>3/24/2011</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C5B9D054-7404-430E-8528-E76EA011835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ight Triangle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fld id="{E1178CA9-D3DF-4EDA-845D-25A9554CA310}" type="datetimeFigureOut">
              <a:rPr lang="en-US"/>
              <a:pPr>
                <a:defRPr/>
              </a:pPr>
              <a:t>3/24/2011</a:t>
            </a:fld>
            <a:endParaRPr lang="en-US"/>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0512F574-61FA-4CE5-9D08-B0A3CC907296}"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772BBDF2-EC41-4FEC-A94D-A237E36DC8AF}" type="datetimeFigureOut">
              <a:rPr lang="en-US"/>
              <a:pPr>
                <a:defRPr/>
              </a:pPr>
              <a:t>3/24/2011</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7BB83821-4CD5-457A-A16B-FDA372141F1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D27161EE-7921-42AE-AA72-A0012424881A}" type="datetimeFigureOut">
              <a:rPr lang="en-US"/>
              <a:pPr>
                <a:defRPr/>
              </a:pPr>
              <a:t>3/24/2011</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0121180F-A6A7-44CB-8C46-45EB1B9ABDDE}"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028"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smtClean="0">
                <a:solidFill>
                  <a:schemeClr val="tx2">
                    <a:shade val="90000"/>
                  </a:schemeClr>
                </a:solidFill>
                <a:latin typeface="+mn-lt"/>
                <a:cs typeface="+mn-cs"/>
              </a:defRPr>
            </a:lvl1pPr>
          </a:lstStyle>
          <a:p>
            <a:pPr>
              <a:defRPr/>
            </a:pPr>
            <a:fld id="{CEDC73F5-1362-4B7C-9AFF-596BA91592DA}" type="datetimeFigureOut">
              <a:rPr lang="en-US"/>
              <a:pPr>
                <a:defRPr/>
              </a:pPr>
              <a:t>3/24/2011</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smtClean="0">
                <a:solidFill>
                  <a:schemeClr val="tx2">
                    <a:shade val="90000"/>
                  </a:schemeClr>
                </a:solidFill>
                <a:latin typeface="+mn-lt"/>
                <a:cs typeface="+mn-cs"/>
              </a:defRPr>
            </a:lvl1pPr>
          </a:lstStyle>
          <a:p>
            <a:pPr>
              <a:defRPr/>
            </a:pPr>
            <a:fld id="{15DF032D-C7ED-40EF-B48A-0B4FDE63EE57}" type="slidenum">
              <a:rPr lang="en-US"/>
              <a:pPr>
                <a:defRPr/>
              </a:pPr>
              <a:t>‹#›</a:t>
            </a:fld>
            <a:endParaRPr lang="en-US"/>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grpSp>
    </p:spTree>
  </p:cSld>
  <p:clrMap bg1="lt1" tx1="dk1" bg2="lt2" tx2="dk2" accent1="accent1" accent2="accent2" accent3="accent3" accent4="accent4" accent5="accent5" accent6="accent6" hlink="hlink" folHlink="folHlink"/>
  <p:sldLayoutIdLst>
    <p:sldLayoutId id="2147483672" r:id="rId1"/>
    <p:sldLayoutId id="2147483671" r:id="rId2"/>
    <p:sldLayoutId id="2147483673" r:id="rId3"/>
    <p:sldLayoutId id="2147483670" r:id="rId4"/>
    <p:sldLayoutId id="2147483669" r:id="rId5"/>
    <p:sldLayoutId id="2147483668" r:id="rId6"/>
    <p:sldLayoutId id="2147483667" r:id="rId7"/>
    <p:sldLayoutId id="2147483666" r:id="rId8"/>
    <p:sldLayoutId id="2147483674" r:id="rId9"/>
    <p:sldLayoutId id="2147483665" r:id="rId10"/>
    <p:sldLayoutId id="2147483664" r:id="rId11"/>
  </p:sldLayoutIdLst>
  <p:txStyles>
    <p:titleStyle>
      <a:lvl1pPr algn="l" rtl="0" fontAlgn="base">
        <a:spcBef>
          <a:spcPct val="0"/>
        </a:spcBef>
        <a:spcAft>
          <a:spcPct val="0"/>
        </a:spcAft>
        <a:defRPr sz="5000" kern="1200">
          <a:solidFill>
            <a:schemeClr val="tx2"/>
          </a:solidFill>
          <a:latin typeface="+mj-lt"/>
          <a:ea typeface="+mj-ea"/>
          <a:cs typeface="+mj-cs"/>
        </a:defRPr>
      </a:lvl1pPr>
      <a:lvl2pPr algn="l" rtl="0" fontAlgn="base">
        <a:spcBef>
          <a:spcPct val="0"/>
        </a:spcBef>
        <a:spcAft>
          <a:spcPct val="0"/>
        </a:spcAft>
        <a:defRPr sz="5000">
          <a:solidFill>
            <a:schemeClr val="tx2"/>
          </a:solidFill>
          <a:latin typeface="Calibri" pitchFamily="34" charset="0"/>
        </a:defRPr>
      </a:lvl2pPr>
      <a:lvl3pPr algn="l" rtl="0" fontAlgn="base">
        <a:spcBef>
          <a:spcPct val="0"/>
        </a:spcBef>
        <a:spcAft>
          <a:spcPct val="0"/>
        </a:spcAft>
        <a:defRPr sz="5000">
          <a:solidFill>
            <a:schemeClr val="tx2"/>
          </a:solidFill>
          <a:latin typeface="Calibri" pitchFamily="34" charset="0"/>
        </a:defRPr>
      </a:lvl3pPr>
      <a:lvl4pPr algn="l" rtl="0" fontAlgn="base">
        <a:spcBef>
          <a:spcPct val="0"/>
        </a:spcBef>
        <a:spcAft>
          <a:spcPct val="0"/>
        </a:spcAft>
        <a:defRPr sz="5000">
          <a:solidFill>
            <a:schemeClr val="tx2"/>
          </a:solidFill>
          <a:latin typeface="Calibri" pitchFamily="34" charset="0"/>
        </a:defRPr>
      </a:lvl4pPr>
      <a:lvl5pPr algn="l" rtl="0" fontAlgn="base">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fontAlgn="base">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fontAlgn="base">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fontAlgn="base">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fontAlgn="base">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fontAlgn="base">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4.xml"/><Relationship Id="rId4" Type="http://schemas.openxmlformats.org/officeDocument/2006/relationships/image" Target="../media/image50.png"/></Relationships>
</file>

<file path=ppt/slides/_rels/slide4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8.xml"/></Relationships>
</file>

<file path=ppt/slides/_rels/slide70.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sz="4800" dirty="0" smtClean="0">
                <a:solidFill>
                  <a:schemeClr val="accent1">
                    <a:lumMod val="50000"/>
                  </a:schemeClr>
                </a:solidFill>
              </a:rPr>
              <a:t>Supreme Court of Ohio</a:t>
            </a:r>
            <a:endParaRPr lang="en-US" sz="4800" dirty="0">
              <a:solidFill>
                <a:schemeClr val="accent1">
                  <a:lumMod val="50000"/>
                </a:schemeClr>
              </a:solidFill>
            </a:endParaRPr>
          </a:p>
        </p:txBody>
      </p:sp>
      <p:sp>
        <p:nvSpPr>
          <p:cNvPr id="3" name="Subtitle 2"/>
          <p:cNvSpPr>
            <a:spLocks noGrp="1"/>
          </p:cNvSpPr>
          <p:nvPr>
            <p:ph type="subTitle" idx="1"/>
          </p:nvPr>
        </p:nvSpPr>
        <p:spPr>
          <a:xfrm>
            <a:off x="533400" y="3228975"/>
            <a:ext cx="7854950" cy="1752600"/>
          </a:xfrm>
        </p:spPr>
        <p:txBody>
          <a:bodyPr>
            <a:normAutofit/>
          </a:bodyPr>
          <a:lstStyle/>
          <a:p>
            <a:pPr marR="0"/>
            <a:r>
              <a:rPr lang="en-US" b="1" smtClean="0">
                <a:solidFill>
                  <a:srgbClr val="083763"/>
                </a:solidFill>
              </a:rPr>
              <a:t>Ohio Judicial Center</a:t>
            </a:r>
          </a:p>
          <a:p>
            <a:pPr marR="0"/>
            <a:r>
              <a:rPr lang="en-US" b="1" smtClean="0">
                <a:solidFill>
                  <a:srgbClr val="083763"/>
                </a:solidFill>
              </a:rPr>
              <a:t>Artwork</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fontAlgn="auto">
              <a:spcAft>
                <a:spcPts val="0"/>
              </a:spcAft>
              <a:defRPr/>
            </a:pPr>
            <a:r>
              <a:rPr sz="8000" smtClean="0">
                <a:solidFill>
                  <a:srgbClr val="002060"/>
                </a:solidFill>
                <a:latin typeface="+mn-lt"/>
              </a:rPr>
              <a:t>North</a:t>
            </a:r>
            <a:endParaRPr sz="8000">
              <a:latin typeface="+mn-lt"/>
            </a:endParaRPr>
          </a:p>
        </p:txBody>
      </p:sp>
      <p:sp>
        <p:nvSpPr>
          <p:cNvPr id="5" name="Text Placeholder 4"/>
          <p:cNvSpPr>
            <a:spLocks noGrp="1"/>
          </p:cNvSpPr>
          <p:nvPr>
            <p:ph type="body" idx="1"/>
          </p:nvPr>
        </p:nvSpPr>
        <p:spPr>
          <a:xfrm>
            <a:off x="533400" y="2743200"/>
            <a:ext cx="7961313" cy="2590800"/>
          </a:xfrm>
        </p:spPr>
        <p:txBody>
          <a:bodyPr>
            <a:normAutofit fontScale="92500"/>
          </a:bodyPr>
          <a:lstStyle/>
          <a:p>
            <a:pPr algn="ctr" fontAlgn="auto">
              <a:spcAft>
                <a:spcPts val="0"/>
              </a:spcAft>
              <a:buClr>
                <a:schemeClr val="accent3"/>
              </a:buClr>
              <a:buFont typeface="Wingdings 2"/>
              <a:buNone/>
              <a:defRPr/>
            </a:pPr>
            <a:r>
              <a:rPr lang="en-US" sz="8600" b="1" dirty="0" smtClean="0">
                <a:solidFill>
                  <a:srgbClr val="002060"/>
                </a:solidFill>
              </a:rPr>
              <a:t>Reflecting</a:t>
            </a:r>
            <a:r>
              <a:rPr lang="en-US" sz="9600" b="1" dirty="0" smtClean="0">
                <a:solidFill>
                  <a:srgbClr val="002060"/>
                </a:solidFill>
              </a:rPr>
              <a:t> Pool</a:t>
            </a:r>
            <a:endParaRPr lang="en-US" sz="9600" b="1" dirty="0">
              <a:solidFill>
                <a:srgbClr val="00206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0"/>
            <a:ext cx="2743200" cy="1162050"/>
          </a:xfrm>
        </p:spPr>
        <p:txBody>
          <a:bodyPr>
            <a:normAutofit fontScale="90000"/>
          </a:bodyPr>
          <a:lstStyle/>
          <a:p>
            <a:pPr fontAlgn="auto">
              <a:spcAft>
                <a:spcPts val="0"/>
              </a:spcAft>
              <a:defRPr/>
            </a:pPr>
            <a:r>
              <a:rPr lang="en-US" sz="2700" dirty="0" smtClean="0"/>
              <a:t>MALCOLM COCHRAN</a:t>
            </a:r>
            <a:r>
              <a:rPr lang="en-US" dirty="0" smtClean="0"/>
              <a:t/>
            </a:r>
            <a:br>
              <a:rPr lang="en-US" dirty="0" smtClean="0"/>
            </a:br>
            <a:endParaRPr lang="en-US" dirty="0"/>
          </a:p>
        </p:txBody>
      </p:sp>
      <p:sp>
        <p:nvSpPr>
          <p:cNvPr id="15362" name="Text Placeholder 2"/>
          <p:cNvSpPr>
            <a:spLocks noGrp="1"/>
          </p:cNvSpPr>
          <p:nvPr>
            <p:ph type="body" idx="2"/>
          </p:nvPr>
        </p:nvSpPr>
        <p:spPr/>
        <p:txBody>
          <a:bodyPr/>
          <a:lstStyle/>
          <a:p>
            <a:r>
              <a:rPr lang="en-US" smtClean="0"/>
              <a:t> American, b. 1948</a:t>
            </a:r>
          </a:p>
          <a:p>
            <a:r>
              <a:rPr lang="en-US" smtClean="0"/>
              <a:t> </a:t>
            </a:r>
          </a:p>
          <a:p>
            <a:r>
              <a:rPr lang="en-US" i="1" smtClean="0"/>
              <a:t>In Principle and In Practice</a:t>
            </a:r>
            <a:endParaRPr lang="en-US" smtClean="0"/>
          </a:p>
          <a:p>
            <a:r>
              <a:rPr lang="en-US" smtClean="0"/>
              <a:t> </a:t>
            </a:r>
          </a:p>
          <a:p>
            <a:r>
              <a:rPr lang="en-US" smtClean="0"/>
              <a:t>2006</a:t>
            </a:r>
          </a:p>
          <a:p>
            <a:r>
              <a:rPr lang="en-US" smtClean="0"/>
              <a:t> </a:t>
            </a:r>
          </a:p>
          <a:p>
            <a:r>
              <a:rPr lang="en-US" smtClean="0"/>
              <a:t>Granite</a:t>
            </a:r>
          </a:p>
          <a:p>
            <a:r>
              <a:rPr lang="en-US" smtClean="0"/>
              <a:t> </a:t>
            </a:r>
          </a:p>
          <a:p>
            <a:r>
              <a:rPr lang="en-US" smtClean="0"/>
              <a:t>Funded by a grant from the </a:t>
            </a:r>
          </a:p>
          <a:p>
            <a:r>
              <a:rPr lang="en-US" smtClean="0"/>
              <a:t>Ohio State Bar Foundation</a:t>
            </a:r>
          </a:p>
          <a:p>
            <a:endParaRPr lang="en-US" smtClean="0"/>
          </a:p>
        </p:txBody>
      </p:sp>
      <p:pic>
        <p:nvPicPr>
          <p:cNvPr id="15363" name="Picture Placeholder 4" descr="COCHRAN_words.jpg"/>
          <p:cNvPicPr>
            <a:picLocks noGrp="1" noChangeAspect="1"/>
          </p:cNvPicPr>
          <p:nvPr>
            <p:ph sz="half" idx="1"/>
          </p:nvPr>
        </p:nvPicPr>
        <p:blipFill>
          <a:blip r:embed="rId2" cstate="screen"/>
          <a:srcRect/>
          <a:stretch>
            <a:fillRect/>
          </a:stretch>
        </p:blipFill>
        <p:spPr>
          <a:xfrm>
            <a:off x="3581400" y="1524000"/>
            <a:ext cx="5111750" cy="3379788"/>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fontAlgn="auto">
              <a:spcAft>
                <a:spcPts val="0"/>
              </a:spcAft>
              <a:defRPr/>
            </a:pPr>
            <a:r>
              <a:rPr sz="8000" smtClean="0">
                <a:solidFill>
                  <a:srgbClr val="002060"/>
                </a:solidFill>
                <a:latin typeface="+mn-lt"/>
              </a:rPr>
              <a:t>South</a:t>
            </a:r>
            <a:endParaRPr sz="8000">
              <a:latin typeface="+mn-lt"/>
            </a:endParaRPr>
          </a:p>
        </p:txBody>
      </p:sp>
      <p:sp>
        <p:nvSpPr>
          <p:cNvPr id="5" name="Text Placeholder 4"/>
          <p:cNvSpPr>
            <a:spLocks noGrp="1"/>
          </p:cNvSpPr>
          <p:nvPr>
            <p:ph type="body" idx="1"/>
          </p:nvPr>
        </p:nvSpPr>
        <p:spPr>
          <a:xfrm>
            <a:off x="533400" y="2743200"/>
            <a:ext cx="7961313" cy="2590800"/>
          </a:xfrm>
        </p:spPr>
        <p:txBody>
          <a:bodyPr>
            <a:normAutofit fontScale="92500"/>
          </a:bodyPr>
          <a:lstStyle/>
          <a:p>
            <a:pPr algn="ctr" fontAlgn="auto">
              <a:spcAft>
                <a:spcPts val="0"/>
              </a:spcAft>
              <a:buClr>
                <a:schemeClr val="accent3"/>
              </a:buClr>
              <a:buFont typeface="Wingdings 2"/>
              <a:buNone/>
              <a:defRPr/>
            </a:pPr>
            <a:r>
              <a:rPr lang="en-US" sz="8600" b="1" dirty="0" smtClean="0">
                <a:solidFill>
                  <a:srgbClr val="002060"/>
                </a:solidFill>
              </a:rPr>
              <a:t>Reflecting</a:t>
            </a:r>
            <a:r>
              <a:rPr lang="en-US" sz="9600" b="1" dirty="0" smtClean="0">
                <a:solidFill>
                  <a:srgbClr val="002060"/>
                </a:solidFill>
              </a:rPr>
              <a:t> Pool</a:t>
            </a:r>
            <a:endParaRPr lang="en-US" sz="9600" b="1" dirty="0">
              <a:solidFill>
                <a:srgbClr val="00206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3"/>
          <p:cNvSpPr>
            <a:spLocks noGrp="1"/>
          </p:cNvSpPr>
          <p:nvPr>
            <p:ph type="title"/>
          </p:nvPr>
        </p:nvSpPr>
        <p:spPr>
          <a:xfrm>
            <a:off x="685800" y="514350"/>
            <a:ext cx="2743200" cy="1162050"/>
          </a:xfrm>
        </p:spPr>
        <p:txBody>
          <a:bodyPr/>
          <a:lstStyle/>
          <a:p>
            <a:r>
              <a:rPr lang="en-US" sz="2400" smtClean="0"/>
              <a:t>ANDREW SCOTT</a:t>
            </a:r>
            <a:r>
              <a:rPr lang="en-US" smtClean="0"/>
              <a:t/>
            </a:r>
            <a:br>
              <a:rPr lang="en-US" smtClean="0"/>
            </a:br>
            <a:endParaRPr lang="en-US" smtClean="0"/>
          </a:p>
        </p:txBody>
      </p:sp>
      <p:sp>
        <p:nvSpPr>
          <p:cNvPr id="17410" name="Text Placeholder 5"/>
          <p:cNvSpPr>
            <a:spLocks noGrp="1"/>
          </p:cNvSpPr>
          <p:nvPr>
            <p:ph type="body" idx="2"/>
          </p:nvPr>
        </p:nvSpPr>
        <p:spPr/>
        <p:txBody>
          <a:bodyPr/>
          <a:lstStyle/>
          <a:p>
            <a:r>
              <a:rPr lang="en-US" smtClean="0"/>
              <a:t> American, b. 1964</a:t>
            </a:r>
          </a:p>
          <a:p>
            <a:r>
              <a:rPr lang="en-US" smtClean="0"/>
              <a:t> </a:t>
            </a:r>
          </a:p>
          <a:p>
            <a:r>
              <a:rPr lang="en-US" i="1" smtClean="0"/>
              <a:t>Gavel</a:t>
            </a:r>
            <a:endParaRPr lang="en-US" smtClean="0"/>
          </a:p>
          <a:p>
            <a:r>
              <a:rPr lang="en-US" smtClean="0"/>
              <a:t> </a:t>
            </a:r>
          </a:p>
          <a:p>
            <a:r>
              <a:rPr lang="en-US" smtClean="0"/>
              <a:t>2008</a:t>
            </a:r>
          </a:p>
          <a:p>
            <a:r>
              <a:rPr lang="en-US" smtClean="0"/>
              <a:t> </a:t>
            </a:r>
          </a:p>
          <a:p>
            <a:r>
              <a:rPr lang="en-US" smtClean="0"/>
              <a:t>Stainless Steel</a:t>
            </a:r>
          </a:p>
          <a:p>
            <a:r>
              <a:rPr lang="en-US" smtClean="0"/>
              <a:t> </a:t>
            </a:r>
          </a:p>
          <a:p>
            <a:r>
              <a:rPr lang="en-US" smtClean="0"/>
              <a:t>Funded by a grant from the </a:t>
            </a:r>
          </a:p>
          <a:p>
            <a:r>
              <a:rPr lang="en-US" smtClean="0"/>
              <a:t>Ohio State Bar Foundation</a:t>
            </a:r>
          </a:p>
          <a:p>
            <a:endParaRPr lang="en-US" smtClean="0"/>
          </a:p>
        </p:txBody>
      </p:sp>
      <p:pic>
        <p:nvPicPr>
          <p:cNvPr id="17411" name="Picture Placeholder 6" descr="SCOTT_gavel.tif"/>
          <p:cNvPicPr>
            <a:picLocks noGrp="1" noChangeAspect="1"/>
          </p:cNvPicPr>
          <p:nvPr>
            <p:ph sz="half" idx="1"/>
          </p:nvPr>
        </p:nvPicPr>
        <p:blipFill>
          <a:blip r:embed="rId2" cstate="screen"/>
          <a:srcRect/>
          <a:stretch>
            <a:fillRect/>
          </a:stretch>
        </p:blipFill>
        <p:spPr>
          <a:xfrm>
            <a:off x="4114800" y="1143000"/>
            <a:ext cx="3046413" cy="4572000"/>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fontAlgn="auto">
              <a:spcAft>
                <a:spcPts val="0"/>
              </a:spcAft>
              <a:defRPr/>
            </a:pPr>
            <a:r>
              <a:rPr sz="8000" smtClean="0">
                <a:solidFill>
                  <a:srgbClr val="002060"/>
                </a:solidFill>
                <a:latin typeface="+mn-lt"/>
              </a:rPr>
              <a:t>Civic Center</a:t>
            </a:r>
            <a:endParaRPr sz="8000">
              <a:latin typeface="+mn-lt"/>
            </a:endParaRPr>
          </a:p>
        </p:txBody>
      </p:sp>
      <p:sp>
        <p:nvSpPr>
          <p:cNvPr id="18434" name="Text Placeholder 4"/>
          <p:cNvSpPr>
            <a:spLocks noGrp="1"/>
          </p:cNvSpPr>
          <p:nvPr>
            <p:ph type="body" idx="1"/>
          </p:nvPr>
        </p:nvSpPr>
        <p:spPr>
          <a:xfrm>
            <a:off x="533400" y="2743200"/>
            <a:ext cx="7961313" cy="2590800"/>
          </a:xfrm>
        </p:spPr>
        <p:txBody>
          <a:bodyPr/>
          <a:lstStyle/>
          <a:p>
            <a:pPr algn="ctr"/>
            <a:r>
              <a:rPr lang="en-US" sz="8600" b="1" smtClean="0">
                <a:solidFill>
                  <a:srgbClr val="002060"/>
                </a:solidFill>
              </a:rPr>
              <a:t>Drive Lobby</a:t>
            </a:r>
            <a:endParaRPr lang="en-US" sz="9600" b="1" smtClean="0">
              <a:solidFill>
                <a:srgbClr val="00206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0"/>
            <a:ext cx="2743200" cy="1466850"/>
          </a:xfrm>
        </p:spPr>
        <p:txBody>
          <a:bodyPr>
            <a:normAutofit fontScale="90000"/>
          </a:bodyPr>
          <a:lstStyle/>
          <a:p>
            <a:pPr fontAlgn="auto">
              <a:spcAft>
                <a:spcPts val="0"/>
              </a:spcAft>
              <a:defRPr/>
            </a:pP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KIM VITO</a:t>
            </a:r>
            <a:br>
              <a:rPr lang="en-US" dirty="0" smtClean="0"/>
            </a:br>
            <a:endParaRPr lang="en-US" dirty="0"/>
          </a:p>
        </p:txBody>
      </p:sp>
      <p:sp>
        <p:nvSpPr>
          <p:cNvPr id="19458" name="Text Placeholder 2"/>
          <p:cNvSpPr>
            <a:spLocks noGrp="1"/>
          </p:cNvSpPr>
          <p:nvPr>
            <p:ph type="body" idx="2"/>
          </p:nvPr>
        </p:nvSpPr>
        <p:spPr>
          <a:xfrm>
            <a:off x="685800" y="1981200"/>
            <a:ext cx="2743200" cy="4267200"/>
          </a:xfrm>
        </p:spPr>
        <p:txBody>
          <a:bodyPr/>
          <a:lstStyle/>
          <a:p>
            <a:r>
              <a:rPr lang="en-US" smtClean="0"/>
              <a:t> Born 1964</a:t>
            </a:r>
          </a:p>
          <a:p>
            <a:r>
              <a:rPr lang="en-US" smtClean="0"/>
              <a:t> </a:t>
            </a:r>
          </a:p>
          <a:p>
            <a:r>
              <a:rPr lang="en-US" i="1" smtClean="0"/>
              <a:t>Straw Field </a:t>
            </a:r>
            <a:endParaRPr lang="en-US" smtClean="0"/>
          </a:p>
          <a:p>
            <a:r>
              <a:rPr lang="en-US" smtClean="0"/>
              <a:t> </a:t>
            </a:r>
          </a:p>
          <a:p>
            <a:r>
              <a:rPr lang="en-US" smtClean="0"/>
              <a:t>2004</a:t>
            </a:r>
          </a:p>
          <a:p>
            <a:r>
              <a:rPr lang="en-US" smtClean="0"/>
              <a:t> </a:t>
            </a:r>
          </a:p>
          <a:p>
            <a:r>
              <a:rPr lang="en-US" smtClean="0"/>
              <a:t>Woodcut on paper</a:t>
            </a:r>
          </a:p>
          <a:p>
            <a:r>
              <a:rPr lang="en-US" smtClean="0"/>
              <a:t>(35.25 x 28.25 with frame)</a:t>
            </a:r>
          </a:p>
          <a:p>
            <a:r>
              <a:rPr lang="en-US" smtClean="0"/>
              <a:t> </a:t>
            </a:r>
          </a:p>
          <a:p>
            <a:r>
              <a:rPr lang="en-US" smtClean="0"/>
              <a:t>Collection of the Supreme Court of Ohio</a:t>
            </a:r>
          </a:p>
          <a:p>
            <a:endParaRPr lang="en-US" smtClean="0"/>
          </a:p>
        </p:txBody>
      </p:sp>
      <p:pic>
        <p:nvPicPr>
          <p:cNvPr id="19459" name="Picture Placeholder 4" descr="VITO_strawfield.jpg"/>
          <p:cNvPicPr>
            <a:picLocks noGrp="1" noChangeAspect="1"/>
          </p:cNvPicPr>
          <p:nvPr>
            <p:ph sz="half" idx="1"/>
          </p:nvPr>
        </p:nvPicPr>
        <p:blipFill>
          <a:blip r:embed="rId2" cstate="screen"/>
          <a:srcRect/>
          <a:stretch>
            <a:fillRect/>
          </a:stretch>
        </p:blipFill>
        <p:spPr>
          <a:xfrm>
            <a:off x="3505200" y="1295400"/>
            <a:ext cx="5111750" cy="3622675"/>
          </a:xfr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fontAlgn="auto">
              <a:spcAft>
                <a:spcPts val="0"/>
              </a:spcAft>
              <a:defRPr/>
            </a:pPr>
            <a:r>
              <a:rPr sz="9600" smtClean="0">
                <a:solidFill>
                  <a:srgbClr val="002060"/>
                </a:solidFill>
                <a:latin typeface="+mn-lt"/>
              </a:rPr>
              <a:t>First</a:t>
            </a:r>
            <a:endParaRPr sz="9600">
              <a:latin typeface="+mn-lt"/>
            </a:endParaRPr>
          </a:p>
        </p:txBody>
      </p:sp>
      <p:sp>
        <p:nvSpPr>
          <p:cNvPr id="20482" name="Text Placeholder 4"/>
          <p:cNvSpPr>
            <a:spLocks noGrp="1"/>
          </p:cNvSpPr>
          <p:nvPr>
            <p:ph type="body" idx="1"/>
          </p:nvPr>
        </p:nvSpPr>
        <p:spPr>
          <a:xfrm>
            <a:off x="533400" y="2743200"/>
            <a:ext cx="7961313" cy="2590800"/>
          </a:xfrm>
        </p:spPr>
        <p:txBody>
          <a:bodyPr/>
          <a:lstStyle/>
          <a:p>
            <a:pPr algn="ctr"/>
            <a:r>
              <a:rPr lang="en-US" sz="9600" b="1" smtClean="0">
                <a:solidFill>
                  <a:srgbClr val="002060"/>
                </a:solidFill>
              </a:rPr>
              <a:t>Floor</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609600"/>
            <a:ext cx="8229600" cy="1447800"/>
          </a:xfrm>
        </p:spPr>
        <p:txBody>
          <a:bodyPr>
            <a:normAutofit/>
          </a:bodyPr>
          <a:lstStyle/>
          <a:p>
            <a:pPr algn="ctr"/>
            <a:r>
              <a:rPr lang="en-US" sz="2400" dirty="0" smtClean="0"/>
              <a:t>Robert E. Tanner, Sr.</a:t>
            </a:r>
            <a:r>
              <a:rPr lang="en-US" sz="1400" dirty="0" smtClean="0"/>
              <a:t/>
            </a:r>
            <a:br>
              <a:rPr lang="en-US" sz="1400" dirty="0" smtClean="0"/>
            </a:br>
            <a:r>
              <a:rPr lang="en-US" sz="1600" dirty="0" smtClean="0">
                <a:solidFill>
                  <a:schemeClr val="tx1"/>
                </a:solidFill>
                <a:latin typeface="Constantia" pitchFamily="18" charset="0"/>
              </a:rPr>
              <a:t>Tuskegee Airmen Series</a:t>
            </a:r>
            <a:br>
              <a:rPr lang="en-US" sz="1600" dirty="0" smtClean="0">
                <a:solidFill>
                  <a:schemeClr val="tx1"/>
                </a:solidFill>
                <a:latin typeface="Constantia" pitchFamily="18" charset="0"/>
              </a:rPr>
            </a:br>
            <a:r>
              <a:rPr lang="en-US" sz="1600" dirty="0" smtClean="0">
                <a:solidFill>
                  <a:schemeClr val="tx1"/>
                </a:solidFill>
                <a:latin typeface="Constantia" pitchFamily="18" charset="0"/>
              </a:rPr>
              <a:t>Born 1933</a:t>
            </a:r>
            <a:br>
              <a:rPr lang="en-US" sz="1600" dirty="0" smtClean="0">
                <a:solidFill>
                  <a:schemeClr val="tx1"/>
                </a:solidFill>
                <a:latin typeface="Constantia" pitchFamily="18" charset="0"/>
              </a:rPr>
            </a:br>
            <a:r>
              <a:rPr lang="en-US" sz="1600" dirty="0" smtClean="0">
                <a:solidFill>
                  <a:schemeClr val="tx1"/>
                </a:solidFill>
                <a:latin typeface="Constantia" pitchFamily="18" charset="0"/>
              </a:rPr>
              <a:t>2007</a:t>
            </a:r>
            <a:br>
              <a:rPr lang="en-US" sz="1600" dirty="0" smtClean="0">
                <a:solidFill>
                  <a:schemeClr val="tx1"/>
                </a:solidFill>
                <a:latin typeface="Constantia" pitchFamily="18" charset="0"/>
              </a:rPr>
            </a:br>
            <a:r>
              <a:rPr lang="en-US" sz="1600" dirty="0" smtClean="0">
                <a:solidFill>
                  <a:schemeClr val="tx1"/>
                </a:solidFill>
                <a:latin typeface="Constantia" pitchFamily="18" charset="0"/>
              </a:rPr>
              <a:t>Oil on canvas</a:t>
            </a:r>
          </a:p>
        </p:txBody>
      </p:sp>
      <p:pic>
        <p:nvPicPr>
          <p:cNvPr id="21506" name="Content Placeholder 6" descr="TANNER_Purnell.tif"/>
          <p:cNvPicPr>
            <a:picLocks noGrp="1" noChangeAspect="1"/>
          </p:cNvPicPr>
          <p:nvPr>
            <p:ph sz="half" idx="1"/>
          </p:nvPr>
        </p:nvPicPr>
        <p:blipFill>
          <a:blip r:embed="rId2" cstate="screen"/>
          <a:srcRect/>
          <a:stretch>
            <a:fillRect/>
          </a:stretch>
        </p:blipFill>
        <p:spPr>
          <a:xfrm>
            <a:off x="152400" y="2209800"/>
            <a:ext cx="2590800" cy="3276600"/>
          </a:xfrm>
        </p:spPr>
      </p:pic>
      <p:pic>
        <p:nvPicPr>
          <p:cNvPr id="21507" name="Content Placeholder 9" descr="TANNER_James.tif"/>
          <p:cNvPicPr>
            <a:picLocks noGrp="1" noChangeAspect="1"/>
          </p:cNvPicPr>
          <p:nvPr>
            <p:ph sz="half" idx="2"/>
          </p:nvPr>
        </p:nvPicPr>
        <p:blipFill>
          <a:blip r:embed="rId3" cstate="screen"/>
          <a:srcRect/>
          <a:stretch>
            <a:fillRect/>
          </a:stretch>
        </p:blipFill>
        <p:spPr>
          <a:xfrm>
            <a:off x="3048000" y="2209800"/>
            <a:ext cx="2500313" cy="3276600"/>
          </a:xfrm>
        </p:spPr>
      </p:pic>
      <p:sp>
        <p:nvSpPr>
          <p:cNvPr id="21508" name="TextBox 8"/>
          <p:cNvSpPr txBox="1">
            <a:spLocks noChangeArrowheads="1"/>
          </p:cNvSpPr>
          <p:nvPr/>
        </p:nvSpPr>
        <p:spPr bwMode="auto">
          <a:xfrm>
            <a:off x="457200" y="5486400"/>
            <a:ext cx="1828800" cy="492125"/>
          </a:xfrm>
          <a:prstGeom prst="rect">
            <a:avLst/>
          </a:prstGeom>
          <a:noFill/>
          <a:ln w="9525">
            <a:noFill/>
            <a:miter lim="800000"/>
            <a:headEnd/>
            <a:tailEnd/>
          </a:ln>
        </p:spPr>
        <p:txBody>
          <a:bodyPr>
            <a:spAutoFit/>
          </a:bodyPr>
          <a:lstStyle/>
          <a:p>
            <a:pPr algn="ctr"/>
            <a:r>
              <a:rPr lang="en-US" sz="1400">
                <a:latin typeface="Constantia" pitchFamily="18" charset="0"/>
              </a:rPr>
              <a:t>Louis R. Purnell</a:t>
            </a:r>
          </a:p>
          <a:p>
            <a:pPr algn="ctr"/>
            <a:r>
              <a:rPr lang="en-US" sz="1200">
                <a:latin typeface="Constantia" pitchFamily="18" charset="0"/>
              </a:rPr>
              <a:t>(17.5 x 20.5 with frame)</a:t>
            </a:r>
          </a:p>
        </p:txBody>
      </p:sp>
      <p:sp>
        <p:nvSpPr>
          <p:cNvPr id="21509" name="TextBox 10"/>
          <p:cNvSpPr txBox="1">
            <a:spLocks noChangeArrowheads="1"/>
          </p:cNvSpPr>
          <p:nvPr/>
        </p:nvSpPr>
        <p:spPr bwMode="auto">
          <a:xfrm>
            <a:off x="3200400" y="5486400"/>
            <a:ext cx="2362200" cy="492125"/>
          </a:xfrm>
          <a:prstGeom prst="rect">
            <a:avLst/>
          </a:prstGeom>
          <a:noFill/>
          <a:ln w="9525">
            <a:noFill/>
            <a:miter lim="800000"/>
            <a:headEnd/>
            <a:tailEnd/>
          </a:ln>
        </p:spPr>
        <p:txBody>
          <a:bodyPr>
            <a:spAutoFit/>
          </a:bodyPr>
          <a:lstStyle/>
          <a:p>
            <a:pPr algn="ctr"/>
            <a:r>
              <a:rPr lang="en-US" sz="1400">
                <a:latin typeface="Constantia" pitchFamily="18" charset="0"/>
              </a:rPr>
              <a:t>Daniel “Chappie” James, Jr.</a:t>
            </a:r>
          </a:p>
          <a:p>
            <a:pPr algn="ctr"/>
            <a:r>
              <a:rPr lang="en-US" sz="1200">
                <a:latin typeface="Constantia" pitchFamily="18" charset="0"/>
              </a:rPr>
              <a:t>(17.5 x 20.5 with frame)</a:t>
            </a:r>
          </a:p>
        </p:txBody>
      </p:sp>
      <p:pic>
        <p:nvPicPr>
          <p:cNvPr id="21510" name="Picture 12" descr="TANNER_Stewart Jr..tif"/>
          <p:cNvPicPr>
            <a:picLocks noChangeAspect="1"/>
          </p:cNvPicPr>
          <p:nvPr/>
        </p:nvPicPr>
        <p:blipFill>
          <a:blip r:embed="rId4" cstate="screen"/>
          <a:srcRect/>
          <a:stretch>
            <a:fillRect/>
          </a:stretch>
        </p:blipFill>
        <p:spPr bwMode="auto">
          <a:xfrm>
            <a:off x="5943600" y="2209800"/>
            <a:ext cx="2868613" cy="3276600"/>
          </a:xfrm>
          <a:prstGeom prst="rect">
            <a:avLst/>
          </a:prstGeom>
          <a:noFill/>
          <a:ln w="9525">
            <a:noFill/>
            <a:miter lim="800000"/>
            <a:headEnd/>
            <a:tailEnd/>
          </a:ln>
        </p:spPr>
      </p:pic>
      <p:sp>
        <p:nvSpPr>
          <p:cNvPr id="21511" name="TextBox 13"/>
          <p:cNvSpPr txBox="1">
            <a:spLocks noChangeArrowheads="1"/>
          </p:cNvSpPr>
          <p:nvPr/>
        </p:nvSpPr>
        <p:spPr bwMode="auto">
          <a:xfrm>
            <a:off x="6248400" y="5486400"/>
            <a:ext cx="2133600" cy="492125"/>
          </a:xfrm>
          <a:prstGeom prst="rect">
            <a:avLst/>
          </a:prstGeom>
          <a:noFill/>
          <a:ln w="9525">
            <a:noFill/>
            <a:miter lim="800000"/>
            <a:headEnd/>
            <a:tailEnd/>
          </a:ln>
        </p:spPr>
        <p:txBody>
          <a:bodyPr>
            <a:spAutoFit/>
          </a:bodyPr>
          <a:lstStyle/>
          <a:p>
            <a:pPr algn="ctr"/>
            <a:r>
              <a:rPr lang="en-US" sz="1400">
                <a:latin typeface="Constantia" pitchFamily="18" charset="0"/>
              </a:rPr>
              <a:t>Harry T. Stewart, Jr.</a:t>
            </a:r>
          </a:p>
          <a:p>
            <a:pPr algn="ctr"/>
            <a:r>
              <a:rPr lang="en-US" sz="1200">
                <a:latin typeface="Constantia" pitchFamily="18" charset="0"/>
              </a:rPr>
              <a:t>(17.5 x 20.5 with frame)</a:t>
            </a:r>
          </a:p>
        </p:txBody>
      </p:sp>
      <p:sp>
        <p:nvSpPr>
          <p:cNvPr id="21512" name="TextBox 14"/>
          <p:cNvSpPr txBox="1">
            <a:spLocks noChangeArrowheads="1"/>
          </p:cNvSpPr>
          <p:nvPr/>
        </p:nvSpPr>
        <p:spPr bwMode="auto">
          <a:xfrm>
            <a:off x="609600" y="6248400"/>
            <a:ext cx="2916238" cy="276225"/>
          </a:xfrm>
          <a:prstGeom prst="rect">
            <a:avLst/>
          </a:prstGeom>
          <a:noFill/>
          <a:ln w="9525">
            <a:noFill/>
            <a:miter lim="800000"/>
            <a:headEnd/>
            <a:tailEnd/>
          </a:ln>
        </p:spPr>
        <p:txBody>
          <a:bodyPr wrap="none">
            <a:spAutoFit/>
          </a:bodyPr>
          <a:lstStyle/>
          <a:p>
            <a:r>
              <a:rPr lang="en-US" sz="1200">
                <a:latin typeface="Constantia" pitchFamily="18" charset="0"/>
              </a:rPr>
              <a:t>Artist’s gift to the Supreme Court of Ohio</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3"/>
          <p:cNvSpPr>
            <a:spLocks noGrp="1"/>
          </p:cNvSpPr>
          <p:nvPr>
            <p:ph type="title"/>
          </p:nvPr>
        </p:nvSpPr>
        <p:spPr>
          <a:xfrm>
            <a:off x="381000" y="609600"/>
            <a:ext cx="8229600" cy="1524000"/>
          </a:xfrm>
        </p:spPr>
        <p:txBody>
          <a:bodyPr/>
          <a:lstStyle/>
          <a:p>
            <a:pPr algn="ctr"/>
            <a:r>
              <a:rPr lang="en-US" sz="2400" smtClean="0"/>
              <a:t>Robert E. Tanner, Sr.</a:t>
            </a:r>
            <a:br>
              <a:rPr lang="en-US" sz="2400" smtClean="0"/>
            </a:br>
            <a:r>
              <a:rPr lang="en-US" sz="1800" smtClean="0">
                <a:solidFill>
                  <a:schemeClr val="tx1"/>
                </a:solidFill>
                <a:latin typeface="Constantia" pitchFamily="18" charset="0"/>
              </a:rPr>
              <a:t>Tuskegee Airmen Series</a:t>
            </a:r>
            <a:br>
              <a:rPr lang="en-US" sz="1800" smtClean="0">
                <a:solidFill>
                  <a:schemeClr val="tx1"/>
                </a:solidFill>
                <a:latin typeface="Constantia" pitchFamily="18" charset="0"/>
              </a:rPr>
            </a:br>
            <a:r>
              <a:rPr lang="en-US" sz="1800" smtClean="0">
                <a:solidFill>
                  <a:schemeClr val="tx1"/>
                </a:solidFill>
                <a:latin typeface="Constantia" pitchFamily="18" charset="0"/>
              </a:rPr>
              <a:t>Born 1933</a:t>
            </a:r>
            <a:br>
              <a:rPr lang="en-US" sz="1800" smtClean="0">
                <a:solidFill>
                  <a:schemeClr val="tx1"/>
                </a:solidFill>
                <a:latin typeface="Constantia" pitchFamily="18" charset="0"/>
              </a:rPr>
            </a:br>
            <a:r>
              <a:rPr lang="en-US" sz="1800" smtClean="0">
                <a:solidFill>
                  <a:schemeClr val="tx1"/>
                </a:solidFill>
                <a:latin typeface="Constantia" pitchFamily="18" charset="0"/>
              </a:rPr>
              <a:t>2007</a:t>
            </a:r>
            <a:br>
              <a:rPr lang="en-US" sz="1800" smtClean="0">
                <a:solidFill>
                  <a:schemeClr val="tx1"/>
                </a:solidFill>
                <a:latin typeface="Constantia" pitchFamily="18" charset="0"/>
              </a:rPr>
            </a:br>
            <a:r>
              <a:rPr lang="en-US" sz="1800" smtClean="0">
                <a:solidFill>
                  <a:schemeClr val="tx1"/>
                </a:solidFill>
                <a:latin typeface="Constantia" pitchFamily="18" charset="0"/>
              </a:rPr>
              <a:t>Oil on canvas</a:t>
            </a:r>
          </a:p>
        </p:txBody>
      </p:sp>
      <p:sp>
        <p:nvSpPr>
          <p:cNvPr id="22530" name="TextBox 8"/>
          <p:cNvSpPr txBox="1">
            <a:spLocks noChangeArrowheads="1"/>
          </p:cNvSpPr>
          <p:nvPr/>
        </p:nvSpPr>
        <p:spPr bwMode="auto">
          <a:xfrm>
            <a:off x="1524000" y="5486400"/>
            <a:ext cx="2590800" cy="492125"/>
          </a:xfrm>
          <a:prstGeom prst="rect">
            <a:avLst/>
          </a:prstGeom>
          <a:noFill/>
          <a:ln w="9525">
            <a:noFill/>
            <a:miter lim="800000"/>
            <a:headEnd/>
            <a:tailEnd/>
          </a:ln>
        </p:spPr>
        <p:txBody>
          <a:bodyPr>
            <a:spAutoFit/>
          </a:bodyPr>
          <a:lstStyle/>
          <a:p>
            <a:pPr algn="ctr"/>
            <a:r>
              <a:rPr lang="en-US" sz="1400">
                <a:latin typeface="Constantia" pitchFamily="18" charset="0"/>
              </a:rPr>
              <a:t>George S. “Spanky” Roberts</a:t>
            </a:r>
          </a:p>
          <a:p>
            <a:pPr algn="ctr"/>
            <a:r>
              <a:rPr lang="en-US" sz="1200">
                <a:latin typeface="Constantia" pitchFamily="18" charset="0"/>
              </a:rPr>
              <a:t>(18.5 x 22.5 with frame)</a:t>
            </a:r>
          </a:p>
        </p:txBody>
      </p:sp>
      <p:sp>
        <p:nvSpPr>
          <p:cNvPr id="22531" name="TextBox 10"/>
          <p:cNvSpPr txBox="1">
            <a:spLocks noChangeArrowheads="1"/>
          </p:cNvSpPr>
          <p:nvPr/>
        </p:nvSpPr>
        <p:spPr bwMode="auto">
          <a:xfrm>
            <a:off x="4876800" y="5486400"/>
            <a:ext cx="2438400" cy="492125"/>
          </a:xfrm>
          <a:prstGeom prst="rect">
            <a:avLst/>
          </a:prstGeom>
          <a:noFill/>
          <a:ln w="9525">
            <a:noFill/>
            <a:miter lim="800000"/>
            <a:headEnd/>
            <a:tailEnd/>
          </a:ln>
        </p:spPr>
        <p:txBody>
          <a:bodyPr>
            <a:spAutoFit/>
          </a:bodyPr>
          <a:lstStyle/>
          <a:p>
            <a:pPr algn="ctr"/>
            <a:r>
              <a:rPr lang="en-US" sz="1400">
                <a:latin typeface="Constantia" pitchFamily="18" charset="0"/>
              </a:rPr>
              <a:t>Benjamin O. Davis, Jr.</a:t>
            </a:r>
          </a:p>
          <a:p>
            <a:pPr algn="ctr"/>
            <a:r>
              <a:rPr lang="en-US" sz="1200">
                <a:latin typeface="Constantia" pitchFamily="18" charset="0"/>
              </a:rPr>
              <a:t>(18.5 x 22.5 with frame)</a:t>
            </a:r>
          </a:p>
        </p:txBody>
      </p:sp>
      <p:sp>
        <p:nvSpPr>
          <p:cNvPr id="22532" name="TextBox 14"/>
          <p:cNvSpPr txBox="1">
            <a:spLocks noChangeArrowheads="1"/>
          </p:cNvSpPr>
          <p:nvPr/>
        </p:nvSpPr>
        <p:spPr bwMode="auto">
          <a:xfrm>
            <a:off x="609600" y="6248400"/>
            <a:ext cx="2916238" cy="276225"/>
          </a:xfrm>
          <a:prstGeom prst="rect">
            <a:avLst/>
          </a:prstGeom>
          <a:noFill/>
          <a:ln w="9525">
            <a:noFill/>
            <a:miter lim="800000"/>
            <a:headEnd/>
            <a:tailEnd/>
          </a:ln>
        </p:spPr>
        <p:txBody>
          <a:bodyPr wrap="none">
            <a:spAutoFit/>
          </a:bodyPr>
          <a:lstStyle/>
          <a:p>
            <a:r>
              <a:rPr lang="en-US" sz="1200">
                <a:latin typeface="Constantia" pitchFamily="18" charset="0"/>
              </a:rPr>
              <a:t>Artist’s gift to the Supreme Court of Ohio</a:t>
            </a:r>
          </a:p>
        </p:txBody>
      </p:sp>
      <p:pic>
        <p:nvPicPr>
          <p:cNvPr id="22533" name="Content Placeholder 18" descr="TANNER_Roberts.tif"/>
          <p:cNvPicPr>
            <a:picLocks noGrp="1" noChangeAspect="1"/>
          </p:cNvPicPr>
          <p:nvPr>
            <p:ph sz="half" idx="1"/>
          </p:nvPr>
        </p:nvPicPr>
        <p:blipFill>
          <a:blip r:embed="rId2" cstate="screen"/>
          <a:srcRect/>
          <a:stretch>
            <a:fillRect/>
          </a:stretch>
        </p:blipFill>
        <p:spPr>
          <a:xfrm>
            <a:off x="1676400" y="2286000"/>
            <a:ext cx="2362200" cy="3184525"/>
          </a:xfrm>
        </p:spPr>
      </p:pic>
      <p:pic>
        <p:nvPicPr>
          <p:cNvPr id="22534" name="Content Placeholder 19" descr="TANNER_Davis.tif"/>
          <p:cNvPicPr>
            <a:picLocks noGrp="1" noChangeAspect="1"/>
          </p:cNvPicPr>
          <p:nvPr>
            <p:ph sz="half" idx="2"/>
          </p:nvPr>
        </p:nvPicPr>
        <p:blipFill>
          <a:blip r:embed="rId3" cstate="screen"/>
          <a:srcRect/>
          <a:stretch>
            <a:fillRect/>
          </a:stretch>
        </p:blipFill>
        <p:spPr>
          <a:xfrm>
            <a:off x="5029200" y="2286000"/>
            <a:ext cx="2257425" cy="3184525"/>
          </a:xfr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4"/>
          <p:cNvSpPr>
            <a:spLocks noGrp="1"/>
          </p:cNvSpPr>
          <p:nvPr>
            <p:ph type="title"/>
          </p:nvPr>
        </p:nvSpPr>
        <p:spPr>
          <a:xfrm>
            <a:off x="685800" y="514350"/>
            <a:ext cx="2743200" cy="1162050"/>
          </a:xfrm>
        </p:spPr>
        <p:txBody>
          <a:bodyPr/>
          <a:lstStyle/>
          <a:p>
            <a:r>
              <a:rPr lang="en-US" sz="2400" smtClean="0"/>
              <a:t>Murray Jones</a:t>
            </a:r>
          </a:p>
        </p:txBody>
      </p:sp>
      <p:sp>
        <p:nvSpPr>
          <p:cNvPr id="23554" name="Text Placeholder 6"/>
          <p:cNvSpPr>
            <a:spLocks noGrp="1"/>
          </p:cNvSpPr>
          <p:nvPr>
            <p:ph type="body" idx="2"/>
          </p:nvPr>
        </p:nvSpPr>
        <p:spPr/>
        <p:txBody>
          <a:bodyPr/>
          <a:lstStyle/>
          <a:p>
            <a:endParaRPr lang="en-US" smtClean="0"/>
          </a:p>
          <a:p>
            <a:r>
              <a:rPr lang="en-US" smtClean="0"/>
              <a:t>American, 1915 - 1964</a:t>
            </a:r>
          </a:p>
          <a:p>
            <a:endParaRPr lang="en-US" i="1" smtClean="0"/>
          </a:p>
          <a:p>
            <a:r>
              <a:rPr lang="en-US" i="1" smtClean="0"/>
              <a:t>#8</a:t>
            </a:r>
            <a:endParaRPr lang="en-US" smtClean="0"/>
          </a:p>
          <a:p>
            <a:endParaRPr lang="en-US" smtClean="0"/>
          </a:p>
          <a:p>
            <a:r>
              <a:rPr lang="en-US" smtClean="0"/>
              <a:t>1958</a:t>
            </a:r>
          </a:p>
          <a:p>
            <a:endParaRPr lang="en-US" smtClean="0"/>
          </a:p>
          <a:p>
            <a:r>
              <a:rPr lang="en-US" smtClean="0"/>
              <a:t>Automotive lacquer and Japanese paper collage on masonite</a:t>
            </a:r>
          </a:p>
          <a:p>
            <a:endParaRPr lang="en-US" smtClean="0"/>
          </a:p>
          <a:p>
            <a:r>
              <a:rPr lang="en-US" smtClean="0"/>
              <a:t>Gift of Molly Jones</a:t>
            </a:r>
          </a:p>
          <a:p>
            <a:r>
              <a:rPr lang="en-US" smtClean="0"/>
              <a:t>1992.011.002</a:t>
            </a:r>
          </a:p>
          <a:p>
            <a:endParaRPr lang="en-US" smtClean="0"/>
          </a:p>
          <a:p>
            <a:r>
              <a:rPr lang="en-US" smtClean="0"/>
              <a:t>On loan from the Columbus Museum of Art:  Gift of Molly Jones</a:t>
            </a:r>
          </a:p>
          <a:p>
            <a:endParaRPr lang="en-US" smtClean="0"/>
          </a:p>
        </p:txBody>
      </p:sp>
      <p:pic>
        <p:nvPicPr>
          <p:cNvPr id="23555" name="Content Placeholder 7" descr="1992.011.002.jpg"/>
          <p:cNvPicPr>
            <a:picLocks noGrp="1"/>
          </p:cNvPicPr>
          <p:nvPr>
            <p:ph sz="half" idx="1"/>
          </p:nvPr>
        </p:nvPicPr>
        <p:blipFill>
          <a:blip r:embed="rId2" cstate="screen"/>
          <a:srcRect/>
          <a:stretch>
            <a:fillRect/>
          </a:stretch>
        </p:blipFill>
        <p:spPr>
          <a:xfrm>
            <a:off x="3581400" y="1828800"/>
            <a:ext cx="5111750" cy="3506788"/>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850"/>
            <a:ext cx="8229600" cy="1504950"/>
          </a:xfrm>
        </p:spPr>
        <p:txBody>
          <a:bodyPr>
            <a:normAutofit fontScale="90000"/>
          </a:bodyPr>
          <a:lstStyle/>
          <a:p>
            <a:pPr algn="ctr" fontAlgn="auto">
              <a:spcAft>
                <a:spcPts val="0"/>
              </a:spcAft>
              <a:defRPr/>
            </a:pPr>
            <a:r>
              <a:rPr lang="en-US" dirty="0" smtClean="0"/>
              <a:t>Kingsley A. Taft</a:t>
            </a:r>
            <a:br>
              <a:rPr lang="en-US" dirty="0" smtClean="0"/>
            </a:br>
            <a:r>
              <a:rPr lang="en-US" dirty="0" smtClean="0"/>
              <a:t>Map Room (16 maps)</a:t>
            </a:r>
            <a:endParaRPr lang="en-US" dirty="0"/>
          </a:p>
        </p:txBody>
      </p:sp>
      <p:pic>
        <p:nvPicPr>
          <p:cNvPr id="24578" name="Content Placeholder 4" descr="amer_septen.tif"/>
          <p:cNvPicPr>
            <a:picLocks noGrp="1" noChangeAspect="1"/>
          </p:cNvPicPr>
          <p:nvPr>
            <p:ph sz="half" idx="1"/>
          </p:nvPr>
        </p:nvPicPr>
        <p:blipFill>
          <a:blip r:embed="rId2" cstate="screen"/>
          <a:srcRect/>
          <a:stretch>
            <a:fillRect/>
          </a:stretch>
        </p:blipFill>
        <p:spPr>
          <a:xfrm>
            <a:off x="457200" y="2500313"/>
            <a:ext cx="4038600" cy="3411537"/>
          </a:xfrm>
        </p:spPr>
      </p:pic>
      <p:pic>
        <p:nvPicPr>
          <p:cNvPr id="24579" name="Content Placeholder 5" descr="Le Canada.tif"/>
          <p:cNvPicPr>
            <a:picLocks noGrp="1" noChangeAspect="1"/>
          </p:cNvPicPr>
          <p:nvPr>
            <p:ph sz="half" idx="2"/>
          </p:nvPr>
        </p:nvPicPr>
        <p:blipFill>
          <a:blip r:embed="rId3" cstate="screen"/>
          <a:srcRect/>
          <a:stretch>
            <a:fillRect/>
          </a:stretch>
        </p:blipFill>
        <p:spPr>
          <a:xfrm>
            <a:off x="4648200" y="2843213"/>
            <a:ext cx="4038600" cy="2725737"/>
          </a:xfrm>
        </p:spPr>
      </p:pic>
      <p:sp>
        <p:nvSpPr>
          <p:cNvPr id="24580" name="TextBox 6"/>
          <p:cNvSpPr txBox="1">
            <a:spLocks noChangeArrowheads="1"/>
          </p:cNvSpPr>
          <p:nvPr/>
        </p:nvSpPr>
        <p:spPr bwMode="auto">
          <a:xfrm>
            <a:off x="1219200" y="6096000"/>
            <a:ext cx="2514600" cy="276225"/>
          </a:xfrm>
          <a:prstGeom prst="rect">
            <a:avLst/>
          </a:prstGeom>
          <a:noFill/>
          <a:ln w="9525">
            <a:noFill/>
            <a:miter lim="800000"/>
            <a:headEnd/>
            <a:tailEnd/>
          </a:ln>
        </p:spPr>
        <p:txBody>
          <a:bodyPr>
            <a:spAutoFit/>
          </a:bodyPr>
          <a:lstStyle/>
          <a:p>
            <a:pPr algn="ctr"/>
            <a:r>
              <a:rPr lang="en-US" sz="1200">
                <a:latin typeface="Constantia" pitchFamily="18" charset="0"/>
              </a:rPr>
              <a:t>America Septentrionalis</a:t>
            </a:r>
          </a:p>
        </p:txBody>
      </p:sp>
      <p:sp>
        <p:nvSpPr>
          <p:cNvPr id="24581" name="TextBox 7"/>
          <p:cNvSpPr txBox="1">
            <a:spLocks noChangeArrowheads="1"/>
          </p:cNvSpPr>
          <p:nvPr/>
        </p:nvSpPr>
        <p:spPr bwMode="auto">
          <a:xfrm>
            <a:off x="5562600" y="5791200"/>
            <a:ext cx="2286000" cy="276225"/>
          </a:xfrm>
          <a:prstGeom prst="rect">
            <a:avLst/>
          </a:prstGeom>
          <a:noFill/>
          <a:ln w="9525">
            <a:noFill/>
            <a:miter lim="800000"/>
            <a:headEnd/>
            <a:tailEnd/>
          </a:ln>
        </p:spPr>
        <p:txBody>
          <a:bodyPr>
            <a:spAutoFit/>
          </a:bodyPr>
          <a:lstStyle/>
          <a:p>
            <a:pPr algn="ctr"/>
            <a:r>
              <a:rPr lang="en-US" sz="1200">
                <a:latin typeface="Constantia" pitchFamily="18" charset="0"/>
              </a:rPr>
              <a:t>Le Canada, ou Nouvelle France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5601" name="Title 1"/>
          <p:cNvSpPr>
            <a:spLocks noGrp="1"/>
          </p:cNvSpPr>
          <p:nvPr>
            <p:ph type="title"/>
          </p:nvPr>
        </p:nvSpPr>
        <p:spPr>
          <a:xfrm>
            <a:off x="457200" y="704850"/>
            <a:ext cx="8229600" cy="1143000"/>
          </a:xfrm>
        </p:spPr>
        <p:txBody>
          <a:bodyPr/>
          <a:lstStyle/>
          <a:p>
            <a:pPr algn="ctr"/>
            <a:r>
              <a:rPr lang="en-US" smtClean="0"/>
              <a:t>Taft Maps</a:t>
            </a:r>
          </a:p>
        </p:txBody>
      </p:sp>
      <p:pic>
        <p:nvPicPr>
          <p:cNvPr id="25602" name="Content Placeholder 4" descr="CarteDuCanada.tif"/>
          <p:cNvPicPr>
            <a:picLocks noGrp="1" noChangeAspect="1"/>
          </p:cNvPicPr>
          <p:nvPr>
            <p:ph sz="half" idx="1"/>
          </p:nvPr>
        </p:nvPicPr>
        <p:blipFill>
          <a:blip r:embed="rId2" cstate="screen"/>
          <a:srcRect/>
          <a:stretch>
            <a:fillRect/>
          </a:stretch>
        </p:blipFill>
        <p:spPr>
          <a:xfrm>
            <a:off x="457200" y="1905000"/>
            <a:ext cx="4038600" cy="3106738"/>
          </a:xfrm>
        </p:spPr>
      </p:pic>
      <p:pic>
        <p:nvPicPr>
          <p:cNvPr id="25603" name="Content Placeholder 5" descr="LousianaRiver_Miss.tif"/>
          <p:cNvPicPr>
            <a:picLocks noGrp="1" noChangeAspect="1"/>
          </p:cNvPicPr>
          <p:nvPr>
            <p:ph sz="half" idx="2"/>
          </p:nvPr>
        </p:nvPicPr>
        <p:blipFill>
          <a:blip r:embed="rId3" cstate="screen"/>
          <a:srcRect/>
          <a:stretch>
            <a:fillRect/>
          </a:stretch>
        </p:blipFill>
        <p:spPr>
          <a:xfrm>
            <a:off x="4648200" y="1905000"/>
            <a:ext cx="4038600" cy="3500438"/>
          </a:xfrm>
        </p:spPr>
      </p:pic>
      <p:sp>
        <p:nvSpPr>
          <p:cNvPr id="25604" name="TextBox 6"/>
          <p:cNvSpPr txBox="1">
            <a:spLocks noChangeArrowheads="1"/>
          </p:cNvSpPr>
          <p:nvPr/>
        </p:nvSpPr>
        <p:spPr bwMode="auto">
          <a:xfrm>
            <a:off x="990600" y="5181600"/>
            <a:ext cx="2971800" cy="461963"/>
          </a:xfrm>
          <a:prstGeom prst="rect">
            <a:avLst/>
          </a:prstGeom>
          <a:noFill/>
          <a:ln w="9525">
            <a:noFill/>
            <a:miter lim="800000"/>
            <a:headEnd/>
            <a:tailEnd/>
          </a:ln>
        </p:spPr>
        <p:txBody>
          <a:bodyPr>
            <a:spAutoFit/>
          </a:bodyPr>
          <a:lstStyle/>
          <a:p>
            <a:pPr algn="ctr"/>
            <a:r>
              <a:rPr lang="en-US" sz="1200">
                <a:latin typeface="Constantia" pitchFamily="18" charset="0"/>
              </a:rPr>
              <a:t>Carte du Canada ou de la Nouvelle France</a:t>
            </a:r>
          </a:p>
          <a:p>
            <a:pPr algn="ctr"/>
            <a:r>
              <a:rPr lang="en-US" sz="1200">
                <a:latin typeface="Constantia" pitchFamily="18" charset="0"/>
              </a:rPr>
              <a:t>et des Decouvertes qui y ont été faites</a:t>
            </a:r>
          </a:p>
        </p:txBody>
      </p:sp>
      <p:sp>
        <p:nvSpPr>
          <p:cNvPr id="25605" name="TextBox 7"/>
          <p:cNvSpPr txBox="1">
            <a:spLocks noChangeArrowheads="1"/>
          </p:cNvSpPr>
          <p:nvPr/>
        </p:nvSpPr>
        <p:spPr bwMode="auto">
          <a:xfrm>
            <a:off x="5410200" y="5562600"/>
            <a:ext cx="2438400" cy="461963"/>
          </a:xfrm>
          <a:prstGeom prst="rect">
            <a:avLst/>
          </a:prstGeom>
          <a:noFill/>
          <a:ln w="9525">
            <a:noFill/>
            <a:miter lim="800000"/>
            <a:headEnd/>
            <a:tailEnd/>
          </a:ln>
        </p:spPr>
        <p:txBody>
          <a:bodyPr>
            <a:spAutoFit/>
          </a:bodyPr>
          <a:lstStyle/>
          <a:p>
            <a:pPr algn="ctr"/>
            <a:r>
              <a:rPr lang="en-US" sz="1200">
                <a:latin typeface="Constantia" pitchFamily="18" charset="0"/>
              </a:rPr>
              <a:t>A Map of Louisiana and of the River Mississipi</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625" name="Title 1"/>
          <p:cNvSpPr>
            <a:spLocks noGrp="1"/>
          </p:cNvSpPr>
          <p:nvPr>
            <p:ph type="title"/>
          </p:nvPr>
        </p:nvSpPr>
        <p:spPr>
          <a:xfrm>
            <a:off x="457200" y="704850"/>
            <a:ext cx="8229600" cy="895350"/>
          </a:xfrm>
        </p:spPr>
        <p:txBody>
          <a:bodyPr/>
          <a:lstStyle/>
          <a:p>
            <a:pPr algn="ctr"/>
            <a:r>
              <a:rPr lang="en-US" smtClean="0"/>
              <a:t>Taft Maps</a:t>
            </a:r>
          </a:p>
        </p:txBody>
      </p:sp>
      <p:pic>
        <p:nvPicPr>
          <p:cNvPr id="26626" name="Content Placeholder 4" descr="gentleman's.tif"/>
          <p:cNvPicPr>
            <a:picLocks noGrp="1" noChangeAspect="1"/>
          </p:cNvPicPr>
          <p:nvPr>
            <p:ph sz="half" idx="1"/>
          </p:nvPr>
        </p:nvPicPr>
        <p:blipFill>
          <a:blip r:embed="rId2" cstate="screen"/>
          <a:srcRect/>
          <a:stretch>
            <a:fillRect/>
          </a:stretch>
        </p:blipFill>
        <p:spPr>
          <a:xfrm>
            <a:off x="533400" y="1981200"/>
            <a:ext cx="4038600" cy="3578225"/>
          </a:xfrm>
        </p:spPr>
      </p:pic>
      <p:pic>
        <p:nvPicPr>
          <p:cNvPr id="26627" name="Content Placeholder 5" descr="new addition.tif"/>
          <p:cNvPicPr>
            <a:picLocks noGrp="1" noChangeAspect="1"/>
          </p:cNvPicPr>
          <p:nvPr>
            <p:ph sz="half" idx="2"/>
          </p:nvPr>
        </p:nvPicPr>
        <p:blipFill>
          <a:blip r:embed="rId3" cstate="screen"/>
          <a:srcRect/>
          <a:stretch>
            <a:fillRect/>
          </a:stretch>
        </p:blipFill>
        <p:spPr>
          <a:xfrm>
            <a:off x="5181600" y="1600200"/>
            <a:ext cx="2955925" cy="4433888"/>
          </a:xfrm>
        </p:spPr>
      </p:pic>
      <p:sp>
        <p:nvSpPr>
          <p:cNvPr id="26628" name="TextBox 6"/>
          <p:cNvSpPr txBox="1">
            <a:spLocks noChangeArrowheads="1"/>
          </p:cNvSpPr>
          <p:nvPr/>
        </p:nvSpPr>
        <p:spPr bwMode="auto">
          <a:xfrm>
            <a:off x="1676400" y="5715000"/>
            <a:ext cx="2057400" cy="461963"/>
          </a:xfrm>
          <a:prstGeom prst="rect">
            <a:avLst/>
          </a:prstGeom>
          <a:noFill/>
          <a:ln w="9525">
            <a:noFill/>
            <a:miter lim="800000"/>
            <a:headEnd/>
            <a:tailEnd/>
          </a:ln>
        </p:spPr>
        <p:txBody>
          <a:bodyPr>
            <a:spAutoFit/>
          </a:bodyPr>
          <a:lstStyle/>
          <a:p>
            <a:pPr algn="ctr"/>
            <a:r>
              <a:rPr lang="en-US" sz="1200">
                <a:latin typeface="Constantia" pitchFamily="18" charset="0"/>
              </a:rPr>
              <a:t>The Gentleman’s Magazine</a:t>
            </a:r>
          </a:p>
          <a:p>
            <a:pPr algn="ctr"/>
            <a:r>
              <a:rPr lang="en-US" sz="1200">
                <a:latin typeface="Constantia" pitchFamily="18" charset="0"/>
              </a:rPr>
              <a:t>Map of North America</a:t>
            </a:r>
          </a:p>
        </p:txBody>
      </p:sp>
      <p:sp>
        <p:nvSpPr>
          <p:cNvPr id="26629" name="TextBox 7"/>
          <p:cNvSpPr txBox="1">
            <a:spLocks noChangeArrowheads="1"/>
          </p:cNvSpPr>
          <p:nvPr/>
        </p:nvSpPr>
        <p:spPr bwMode="auto">
          <a:xfrm>
            <a:off x="5638800" y="6096000"/>
            <a:ext cx="2209800" cy="461963"/>
          </a:xfrm>
          <a:prstGeom prst="rect">
            <a:avLst/>
          </a:prstGeom>
          <a:noFill/>
          <a:ln w="9525">
            <a:noFill/>
            <a:miter lim="800000"/>
            <a:headEnd/>
            <a:tailEnd/>
          </a:ln>
        </p:spPr>
        <p:txBody>
          <a:bodyPr>
            <a:spAutoFit/>
          </a:bodyPr>
          <a:lstStyle/>
          <a:p>
            <a:pPr algn="ctr"/>
            <a:r>
              <a:rPr lang="en-US" sz="1200">
                <a:latin typeface="Constantia" pitchFamily="18" charset="0"/>
              </a:rPr>
              <a:t>A Map of the Western parts</a:t>
            </a:r>
          </a:p>
          <a:p>
            <a:pPr algn="ctr"/>
            <a:r>
              <a:rPr lang="en-US" sz="1200">
                <a:latin typeface="Constantia" pitchFamily="18" charset="0"/>
              </a:rPr>
              <a:t>of the Colony of  Virginia</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649" name="Title 1"/>
          <p:cNvSpPr>
            <a:spLocks noGrp="1"/>
          </p:cNvSpPr>
          <p:nvPr>
            <p:ph type="title"/>
          </p:nvPr>
        </p:nvSpPr>
        <p:spPr>
          <a:xfrm>
            <a:off x="457200" y="704850"/>
            <a:ext cx="8229600" cy="1143000"/>
          </a:xfrm>
        </p:spPr>
        <p:txBody>
          <a:bodyPr/>
          <a:lstStyle/>
          <a:p>
            <a:pPr algn="ctr"/>
            <a:r>
              <a:rPr lang="en-US" smtClean="0"/>
              <a:t>Taft Maps</a:t>
            </a:r>
          </a:p>
        </p:txBody>
      </p:sp>
      <p:pic>
        <p:nvPicPr>
          <p:cNvPr id="27650" name="Content Placeholder 4" descr="Canada_Louisiane.tif"/>
          <p:cNvPicPr>
            <a:picLocks noGrp="1" noChangeAspect="1"/>
          </p:cNvPicPr>
          <p:nvPr>
            <p:ph sz="half" idx="1"/>
          </p:nvPr>
        </p:nvPicPr>
        <p:blipFill>
          <a:blip r:embed="rId2" cstate="screen"/>
          <a:srcRect/>
          <a:stretch>
            <a:fillRect/>
          </a:stretch>
        </p:blipFill>
        <p:spPr>
          <a:xfrm>
            <a:off x="457200" y="2362200"/>
            <a:ext cx="4038600" cy="3049588"/>
          </a:xfrm>
        </p:spPr>
      </p:pic>
      <p:pic>
        <p:nvPicPr>
          <p:cNvPr id="27651" name="Content Placeholder 5" descr="British_French_upper.tif"/>
          <p:cNvPicPr>
            <a:picLocks noGrp="1" noChangeAspect="1"/>
          </p:cNvPicPr>
          <p:nvPr>
            <p:ph sz="half" idx="2"/>
          </p:nvPr>
        </p:nvPicPr>
        <p:blipFill>
          <a:blip r:embed="rId3" cstate="screen"/>
          <a:srcRect/>
          <a:stretch>
            <a:fillRect/>
          </a:stretch>
        </p:blipFill>
        <p:spPr>
          <a:xfrm>
            <a:off x="4648200" y="2133600"/>
            <a:ext cx="4038600" cy="1689100"/>
          </a:xfrm>
        </p:spPr>
      </p:pic>
      <p:pic>
        <p:nvPicPr>
          <p:cNvPr id="27652" name="Picture 6" descr="British_French_lower.tif"/>
          <p:cNvPicPr>
            <a:picLocks noChangeAspect="1"/>
          </p:cNvPicPr>
          <p:nvPr/>
        </p:nvPicPr>
        <p:blipFill>
          <a:blip r:embed="rId4" cstate="screen"/>
          <a:srcRect/>
          <a:stretch>
            <a:fillRect/>
          </a:stretch>
        </p:blipFill>
        <p:spPr bwMode="auto">
          <a:xfrm>
            <a:off x="4648200" y="3962400"/>
            <a:ext cx="4030663" cy="1668463"/>
          </a:xfrm>
          <a:prstGeom prst="rect">
            <a:avLst/>
          </a:prstGeom>
          <a:noFill/>
          <a:ln w="9525">
            <a:noFill/>
            <a:miter lim="800000"/>
            <a:headEnd/>
            <a:tailEnd/>
          </a:ln>
        </p:spPr>
      </p:pic>
      <p:sp>
        <p:nvSpPr>
          <p:cNvPr id="27653" name="TextBox 7"/>
          <p:cNvSpPr txBox="1">
            <a:spLocks noChangeArrowheads="1"/>
          </p:cNvSpPr>
          <p:nvPr/>
        </p:nvSpPr>
        <p:spPr bwMode="auto">
          <a:xfrm>
            <a:off x="1219200" y="5562600"/>
            <a:ext cx="2743200" cy="276225"/>
          </a:xfrm>
          <a:prstGeom prst="rect">
            <a:avLst/>
          </a:prstGeom>
          <a:noFill/>
          <a:ln w="9525">
            <a:noFill/>
            <a:miter lim="800000"/>
            <a:headEnd/>
            <a:tailEnd/>
          </a:ln>
        </p:spPr>
        <p:txBody>
          <a:bodyPr>
            <a:spAutoFit/>
          </a:bodyPr>
          <a:lstStyle/>
          <a:p>
            <a:pPr algn="ctr"/>
            <a:r>
              <a:rPr lang="en-US" sz="1200">
                <a:latin typeface="Constantia" pitchFamily="18" charset="0"/>
              </a:rPr>
              <a:t>Canada Louisiane et Terres Angloises</a:t>
            </a:r>
          </a:p>
        </p:txBody>
      </p:sp>
      <p:sp>
        <p:nvSpPr>
          <p:cNvPr id="27654" name="TextBox 8"/>
          <p:cNvSpPr txBox="1">
            <a:spLocks noChangeArrowheads="1"/>
          </p:cNvSpPr>
          <p:nvPr/>
        </p:nvSpPr>
        <p:spPr bwMode="auto">
          <a:xfrm>
            <a:off x="4800600" y="5715000"/>
            <a:ext cx="3429000" cy="646113"/>
          </a:xfrm>
          <a:prstGeom prst="rect">
            <a:avLst/>
          </a:prstGeom>
          <a:noFill/>
          <a:ln w="9525">
            <a:noFill/>
            <a:miter lim="800000"/>
            <a:headEnd/>
            <a:tailEnd/>
          </a:ln>
        </p:spPr>
        <p:txBody>
          <a:bodyPr>
            <a:spAutoFit/>
          </a:bodyPr>
          <a:lstStyle/>
          <a:p>
            <a:pPr algn="ctr"/>
            <a:r>
              <a:rPr lang="en-US" sz="1200">
                <a:latin typeface="Constantia" pitchFamily="18" charset="0"/>
              </a:rPr>
              <a:t>A Map of the British and French Settlements in </a:t>
            </a:r>
          </a:p>
          <a:p>
            <a:pPr algn="ctr"/>
            <a:r>
              <a:rPr lang="en-US" sz="1200">
                <a:latin typeface="Constantia" pitchFamily="18" charset="0"/>
              </a:rPr>
              <a:t>North America, exhibiting the just Boundaries </a:t>
            </a:r>
          </a:p>
          <a:p>
            <a:pPr algn="ctr"/>
            <a:r>
              <a:rPr lang="en-US" sz="1200">
                <a:latin typeface="Constantia" pitchFamily="18" charset="0"/>
              </a:rPr>
              <a:t>and the French Encroachments</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8673" name="Title 1"/>
          <p:cNvSpPr>
            <a:spLocks noGrp="1"/>
          </p:cNvSpPr>
          <p:nvPr>
            <p:ph type="title"/>
          </p:nvPr>
        </p:nvSpPr>
        <p:spPr>
          <a:xfrm>
            <a:off x="457200" y="704850"/>
            <a:ext cx="8229600" cy="1143000"/>
          </a:xfrm>
        </p:spPr>
        <p:txBody>
          <a:bodyPr/>
          <a:lstStyle/>
          <a:p>
            <a:pPr algn="ctr"/>
            <a:r>
              <a:rPr lang="en-US" smtClean="0"/>
              <a:t>Taft Maps</a:t>
            </a:r>
          </a:p>
        </p:txBody>
      </p:sp>
      <p:pic>
        <p:nvPicPr>
          <p:cNvPr id="28674" name="Content Placeholder 4" descr="Esquisse.tif"/>
          <p:cNvPicPr>
            <a:picLocks noGrp="1" noChangeAspect="1"/>
          </p:cNvPicPr>
          <p:nvPr>
            <p:ph sz="half" idx="1"/>
          </p:nvPr>
        </p:nvPicPr>
        <p:blipFill>
          <a:blip r:embed="rId2" cstate="screen"/>
          <a:srcRect/>
          <a:stretch>
            <a:fillRect/>
          </a:stretch>
        </p:blipFill>
        <p:spPr>
          <a:xfrm>
            <a:off x="457200" y="2667000"/>
            <a:ext cx="4038600" cy="1866900"/>
          </a:xfrm>
        </p:spPr>
      </p:pic>
      <p:pic>
        <p:nvPicPr>
          <p:cNvPr id="28675" name="Content Placeholder 5" descr="new_americas.tif"/>
          <p:cNvPicPr>
            <a:picLocks noGrp="1" noChangeAspect="1"/>
          </p:cNvPicPr>
          <p:nvPr>
            <p:ph sz="half" idx="2"/>
          </p:nvPr>
        </p:nvPicPr>
        <p:blipFill>
          <a:blip r:embed="rId3" cstate="screen"/>
          <a:srcRect/>
          <a:stretch>
            <a:fillRect/>
          </a:stretch>
        </p:blipFill>
        <p:spPr>
          <a:xfrm>
            <a:off x="4648200" y="1905000"/>
            <a:ext cx="4038600" cy="3363913"/>
          </a:xfrm>
        </p:spPr>
      </p:pic>
      <p:sp>
        <p:nvSpPr>
          <p:cNvPr id="28676" name="TextBox 6"/>
          <p:cNvSpPr txBox="1">
            <a:spLocks noChangeArrowheads="1"/>
          </p:cNvSpPr>
          <p:nvPr/>
        </p:nvSpPr>
        <p:spPr bwMode="auto">
          <a:xfrm>
            <a:off x="685800" y="4724400"/>
            <a:ext cx="3349625" cy="646113"/>
          </a:xfrm>
          <a:prstGeom prst="rect">
            <a:avLst/>
          </a:prstGeom>
          <a:noFill/>
          <a:ln w="9525">
            <a:noFill/>
            <a:miter lim="800000"/>
            <a:headEnd/>
            <a:tailEnd/>
          </a:ln>
        </p:spPr>
        <p:txBody>
          <a:bodyPr>
            <a:spAutoFit/>
          </a:bodyPr>
          <a:lstStyle/>
          <a:p>
            <a:pPr algn="ctr"/>
            <a:r>
              <a:rPr lang="en-US" sz="1200">
                <a:latin typeface="Constantia" pitchFamily="18" charset="0"/>
              </a:rPr>
              <a:t>Esquisse des Rivieres Muskingum,</a:t>
            </a:r>
          </a:p>
          <a:p>
            <a:pPr algn="ctr"/>
            <a:r>
              <a:rPr lang="en-US" sz="1200">
                <a:latin typeface="Constantia" pitchFamily="18" charset="0"/>
              </a:rPr>
              <a:t>Esquisse du Sioto &amp;</a:t>
            </a:r>
          </a:p>
          <a:p>
            <a:pPr algn="ctr"/>
            <a:r>
              <a:rPr lang="en-US" sz="1200">
                <a:latin typeface="Constantia" pitchFamily="18" charset="0"/>
              </a:rPr>
              <a:t>Esquisse de la Riviere du Grand Castor</a:t>
            </a:r>
          </a:p>
        </p:txBody>
      </p:sp>
      <p:sp>
        <p:nvSpPr>
          <p:cNvPr id="28677" name="TextBox 7"/>
          <p:cNvSpPr txBox="1">
            <a:spLocks noChangeArrowheads="1"/>
          </p:cNvSpPr>
          <p:nvPr/>
        </p:nvSpPr>
        <p:spPr bwMode="auto">
          <a:xfrm>
            <a:off x="5562600" y="5562600"/>
            <a:ext cx="2286000" cy="276225"/>
          </a:xfrm>
          <a:prstGeom prst="rect">
            <a:avLst/>
          </a:prstGeom>
          <a:noFill/>
          <a:ln w="9525">
            <a:noFill/>
            <a:miter lim="800000"/>
            <a:headEnd/>
            <a:tailEnd/>
          </a:ln>
        </p:spPr>
        <p:txBody>
          <a:bodyPr>
            <a:spAutoFit/>
          </a:bodyPr>
          <a:lstStyle/>
          <a:p>
            <a:pPr algn="ctr"/>
            <a:r>
              <a:rPr lang="en-US" sz="1200">
                <a:latin typeface="Constantia" pitchFamily="18" charset="0"/>
              </a:rPr>
              <a:t>A New General Map of America</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9697" name="Title 1"/>
          <p:cNvSpPr>
            <a:spLocks noGrp="1"/>
          </p:cNvSpPr>
          <p:nvPr>
            <p:ph type="title"/>
          </p:nvPr>
        </p:nvSpPr>
        <p:spPr>
          <a:xfrm>
            <a:off x="457200" y="704850"/>
            <a:ext cx="8229600" cy="1143000"/>
          </a:xfrm>
        </p:spPr>
        <p:txBody>
          <a:bodyPr/>
          <a:lstStyle/>
          <a:p>
            <a:pPr algn="ctr"/>
            <a:r>
              <a:rPr lang="en-US" smtClean="0"/>
              <a:t>Taft Maps</a:t>
            </a:r>
          </a:p>
        </p:txBody>
      </p:sp>
      <p:pic>
        <p:nvPicPr>
          <p:cNvPr id="29698" name="Content Placeholder 4" descr="carte de la Partie.tif"/>
          <p:cNvPicPr>
            <a:picLocks noGrp="1" noChangeAspect="1"/>
          </p:cNvPicPr>
          <p:nvPr>
            <p:ph sz="half" idx="1"/>
          </p:nvPr>
        </p:nvPicPr>
        <p:blipFill>
          <a:blip r:embed="rId2" cstate="screen"/>
          <a:srcRect/>
          <a:stretch>
            <a:fillRect/>
          </a:stretch>
        </p:blipFill>
        <p:spPr>
          <a:xfrm>
            <a:off x="457200" y="1828800"/>
            <a:ext cx="4038600" cy="3589338"/>
          </a:xfrm>
        </p:spPr>
      </p:pic>
      <p:pic>
        <p:nvPicPr>
          <p:cNvPr id="29699" name="Content Placeholder 5" descr="Puzzle Map.tif"/>
          <p:cNvPicPr>
            <a:picLocks noGrp="1" noChangeAspect="1"/>
          </p:cNvPicPr>
          <p:nvPr>
            <p:ph sz="half" idx="2"/>
          </p:nvPr>
        </p:nvPicPr>
        <p:blipFill>
          <a:blip r:embed="rId3" cstate="screen"/>
          <a:srcRect/>
          <a:stretch>
            <a:fillRect/>
          </a:stretch>
        </p:blipFill>
        <p:spPr>
          <a:xfrm>
            <a:off x="4648200" y="1905000"/>
            <a:ext cx="4038600" cy="3235325"/>
          </a:xfrm>
        </p:spPr>
      </p:pic>
      <p:sp>
        <p:nvSpPr>
          <p:cNvPr id="29700" name="TextBox 6"/>
          <p:cNvSpPr txBox="1">
            <a:spLocks noChangeArrowheads="1"/>
          </p:cNvSpPr>
          <p:nvPr/>
        </p:nvSpPr>
        <p:spPr bwMode="auto">
          <a:xfrm>
            <a:off x="1219200" y="5562600"/>
            <a:ext cx="2362200" cy="646113"/>
          </a:xfrm>
          <a:prstGeom prst="rect">
            <a:avLst/>
          </a:prstGeom>
          <a:noFill/>
          <a:ln w="9525">
            <a:noFill/>
            <a:miter lim="800000"/>
            <a:headEnd/>
            <a:tailEnd/>
          </a:ln>
        </p:spPr>
        <p:txBody>
          <a:bodyPr>
            <a:spAutoFit/>
          </a:bodyPr>
          <a:lstStyle/>
          <a:p>
            <a:pPr algn="ctr"/>
            <a:r>
              <a:rPr lang="en-US" sz="1200">
                <a:latin typeface="Constantia" pitchFamily="18" charset="0"/>
              </a:rPr>
              <a:t>Carte de la Partie de l’Amérique</a:t>
            </a:r>
          </a:p>
          <a:p>
            <a:pPr algn="ctr"/>
            <a:r>
              <a:rPr lang="en-US" sz="1200">
                <a:latin typeface="Constantia" pitchFamily="18" charset="0"/>
              </a:rPr>
              <a:t>Septentrionale qui comprend les</a:t>
            </a:r>
          </a:p>
          <a:p>
            <a:pPr algn="ctr"/>
            <a:r>
              <a:rPr lang="en-US" sz="1200">
                <a:latin typeface="Constantia" pitchFamily="18" charset="0"/>
              </a:rPr>
              <a:t>Possessions Anglaises</a:t>
            </a:r>
          </a:p>
        </p:txBody>
      </p:sp>
      <p:sp>
        <p:nvSpPr>
          <p:cNvPr id="29701" name="TextBox 7"/>
          <p:cNvSpPr txBox="1">
            <a:spLocks noChangeArrowheads="1"/>
          </p:cNvSpPr>
          <p:nvPr/>
        </p:nvSpPr>
        <p:spPr bwMode="auto">
          <a:xfrm>
            <a:off x="5105400" y="5410200"/>
            <a:ext cx="3048000" cy="276225"/>
          </a:xfrm>
          <a:prstGeom prst="rect">
            <a:avLst/>
          </a:prstGeom>
          <a:noFill/>
          <a:ln w="9525">
            <a:noFill/>
            <a:miter lim="800000"/>
            <a:headEnd/>
            <a:tailEnd/>
          </a:ln>
        </p:spPr>
        <p:txBody>
          <a:bodyPr>
            <a:spAutoFit/>
          </a:bodyPr>
          <a:lstStyle/>
          <a:p>
            <a:r>
              <a:rPr lang="en-US" sz="1200">
                <a:latin typeface="Constantia" pitchFamily="18" charset="0"/>
              </a:rPr>
              <a:t>North America, from the Latest Authorities</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21" name="Title 1"/>
          <p:cNvSpPr>
            <a:spLocks noGrp="1"/>
          </p:cNvSpPr>
          <p:nvPr>
            <p:ph type="title"/>
          </p:nvPr>
        </p:nvSpPr>
        <p:spPr>
          <a:xfrm>
            <a:off x="457200" y="704850"/>
            <a:ext cx="8229600" cy="1143000"/>
          </a:xfrm>
        </p:spPr>
        <p:txBody>
          <a:bodyPr/>
          <a:lstStyle/>
          <a:p>
            <a:pPr algn="ctr"/>
            <a:r>
              <a:rPr lang="en-US" smtClean="0"/>
              <a:t>Taft Maps</a:t>
            </a:r>
          </a:p>
        </p:txBody>
      </p:sp>
      <p:pic>
        <p:nvPicPr>
          <p:cNvPr id="30722" name="Content Placeholder 4" descr="carte generale.tif"/>
          <p:cNvPicPr>
            <a:picLocks noGrp="1" noChangeAspect="1"/>
          </p:cNvPicPr>
          <p:nvPr>
            <p:ph sz="half" idx="1"/>
          </p:nvPr>
        </p:nvPicPr>
        <p:blipFill>
          <a:blip r:embed="rId2" cstate="screen"/>
          <a:srcRect/>
          <a:stretch>
            <a:fillRect/>
          </a:stretch>
        </p:blipFill>
        <p:spPr>
          <a:xfrm>
            <a:off x="457200" y="2133600"/>
            <a:ext cx="4038600" cy="2981325"/>
          </a:xfrm>
        </p:spPr>
      </p:pic>
      <p:pic>
        <p:nvPicPr>
          <p:cNvPr id="30723" name="Content Placeholder 5" descr="new map_us.tif"/>
          <p:cNvPicPr>
            <a:picLocks noGrp="1" noChangeAspect="1"/>
          </p:cNvPicPr>
          <p:nvPr>
            <p:ph sz="half" idx="2"/>
          </p:nvPr>
        </p:nvPicPr>
        <p:blipFill>
          <a:blip r:embed="rId3" cstate="screen"/>
          <a:srcRect/>
          <a:stretch>
            <a:fillRect/>
          </a:stretch>
        </p:blipFill>
        <p:spPr>
          <a:xfrm>
            <a:off x="4648200" y="1828800"/>
            <a:ext cx="4038600" cy="3551238"/>
          </a:xfrm>
        </p:spPr>
      </p:pic>
      <p:sp>
        <p:nvSpPr>
          <p:cNvPr id="30724" name="TextBox 6"/>
          <p:cNvSpPr txBox="1">
            <a:spLocks noChangeArrowheads="1"/>
          </p:cNvSpPr>
          <p:nvPr/>
        </p:nvSpPr>
        <p:spPr bwMode="auto">
          <a:xfrm>
            <a:off x="685800" y="5334000"/>
            <a:ext cx="3657600" cy="646113"/>
          </a:xfrm>
          <a:prstGeom prst="rect">
            <a:avLst/>
          </a:prstGeom>
          <a:noFill/>
          <a:ln w="9525">
            <a:noFill/>
            <a:miter lim="800000"/>
            <a:headEnd/>
            <a:tailEnd/>
          </a:ln>
        </p:spPr>
        <p:txBody>
          <a:bodyPr>
            <a:spAutoFit/>
          </a:bodyPr>
          <a:lstStyle/>
          <a:p>
            <a:pPr algn="ctr"/>
            <a:r>
              <a:rPr lang="en-US" sz="1200">
                <a:latin typeface="Constantia" pitchFamily="18" charset="0"/>
              </a:rPr>
              <a:t>Carte Générale des Etats de Virginie, Maryland, Delaware, Pensilvanie, Nouveau-Jersey, New-York, Connecticut et Isle de Rhodes</a:t>
            </a:r>
          </a:p>
        </p:txBody>
      </p:sp>
      <p:sp>
        <p:nvSpPr>
          <p:cNvPr id="30725" name="TextBox 7"/>
          <p:cNvSpPr txBox="1">
            <a:spLocks noChangeArrowheads="1"/>
          </p:cNvSpPr>
          <p:nvPr/>
        </p:nvSpPr>
        <p:spPr bwMode="auto">
          <a:xfrm>
            <a:off x="5105400" y="5562600"/>
            <a:ext cx="3200400" cy="461963"/>
          </a:xfrm>
          <a:prstGeom prst="rect">
            <a:avLst/>
          </a:prstGeom>
          <a:noFill/>
          <a:ln w="9525">
            <a:noFill/>
            <a:miter lim="800000"/>
            <a:headEnd/>
            <a:tailEnd/>
          </a:ln>
        </p:spPr>
        <p:txBody>
          <a:bodyPr>
            <a:spAutoFit/>
          </a:bodyPr>
          <a:lstStyle/>
          <a:p>
            <a:pPr algn="ctr"/>
            <a:r>
              <a:rPr lang="en-US" sz="1200">
                <a:latin typeface="Constantia" pitchFamily="18" charset="0"/>
              </a:rPr>
              <a:t>A New Map of Part of the United States of North America</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1745" name="Title 1"/>
          <p:cNvSpPr>
            <a:spLocks noGrp="1"/>
          </p:cNvSpPr>
          <p:nvPr>
            <p:ph type="title"/>
          </p:nvPr>
        </p:nvSpPr>
        <p:spPr>
          <a:xfrm>
            <a:off x="457200" y="704850"/>
            <a:ext cx="8229600" cy="895350"/>
          </a:xfrm>
        </p:spPr>
        <p:txBody>
          <a:bodyPr/>
          <a:lstStyle/>
          <a:p>
            <a:pPr algn="ctr"/>
            <a:r>
              <a:rPr lang="en-US" smtClean="0"/>
              <a:t>Taft Maps</a:t>
            </a:r>
          </a:p>
        </p:txBody>
      </p:sp>
      <p:pic>
        <p:nvPicPr>
          <p:cNvPr id="31746" name="Content Placeholder 4" descr="ohio_indiana.tif"/>
          <p:cNvPicPr>
            <a:picLocks noGrp="1" noChangeAspect="1"/>
          </p:cNvPicPr>
          <p:nvPr>
            <p:ph sz="half" idx="1"/>
          </p:nvPr>
        </p:nvPicPr>
        <p:blipFill>
          <a:blip r:embed="rId2" cstate="screen"/>
          <a:srcRect/>
          <a:stretch>
            <a:fillRect/>
          </a:stretch>
        </p:blipFill>
        <p:spPr>
          <a:xfrm>
            <a:off x="457200" y="2286000"/>
            <a:ext cx="4038600" cy="3114675"/>
          </a:xfrm>
        </p:spPr>
      </p:pic>
      <p:pic>
        <p:nvPicPr>
          <p:cNvPr id="31747" name="Content Placeholder 5" descr="newmapofohio.tif"/>
          <p:cNvPicPr>
            <a:picLocks noGrp="1" noChangeAspect="1"/>
          </p:cNvPicPr>
          <p:nvPr>
            <p:ph sz="half" idx="2"/>
          </p:nvPr>
        </p:nvPicPr>
        <p:blipFill>
          <a:blip r:embed="rId3" cstate="screen"/>
          <a:srcRect/>
          <a:stretch>
            <a:fillRect/>
          </a:stretch>
        </p:blipFill>
        <p:spPr>
          <a:xfrm>
            <a:off x="4876800" y="1600200"/>
            <a:ext cx="3584575" cy="4433888"/>
          </a:xfrm>
        </p:spPr>
      </p:pic>
      <p:sp>
        <p:nvSpPr>
          <p:cNvPr id="31748" name="TextBox 6"/>
          <p:cNvSpPr txBox="1">
            <a:spLocks noChangeArrowheads="1"/>
          </p:cNvSpPr>
          <p:nvPr/>
        </p:nvSpPr>
        <p:spPr bwMode="auto">
          <a:xfrm>
            <a:off x="1600200" y="5638800"/>
            <a:ext cx="1828800" cy="276225"/>
          </a:xfrm>
          <a:prstGeom prst="rect">
            <a:avLst/>
          </a:prstGeom>
          <a:noFill/>
          <a:ln w="9525">
            <a:noFill/>
            <a:miter lim="800000"/>
            <a:headEnd/>
            <a:tailEnd/>
          </a:ln>
        </p:spPr>
        <p:txBody>
          <a:bodyPr>
            <a:spAutoFit/>
          </a:bodyPr>
          <a:lstStyle/>
          <a:p>
            <a:pPr algn="ctr"/>
            <a:r>
              <a:rPr lang="en-US" sz="1200">
                <a:latin typeface="Constantia" pitchFamily="18" charset="0"/>
              </a:rPr>
              <a:t>Ohio and Indiana</a:t>
            </a:r>
          </a:p>
        </p:txBody>
      </p:sp>
      <p:sp>
        <p:nvSpPr>
          <p:cNvPr id="31749" name="TextBox 7"/>
          <p:cNvSpPr txBox="1">
            <a:spLocks noChangeArrowheads="1"/>
          </p:cNvSpPr>
          <p:nvPr/>
        </p:nvSpPr>
        <p:spPr bwMode="auto">
          <a:xfrm>
            <a:off x="5715000" y="6172200"/>
            <a:ext cx="1752600" cy="276225"/>
          </a:xfrm>
          <a:prstGeom prst="rect">
            <a:avLst/>
          </a:prstGeom>
          <a:noFill/>
          <a:ln w="9525">
            <a:noFill/>
            <a:miter lim="800000"/>
            <a:headEnd/>
            <a:tailEnd/>
          </a:ln>
        </p:spPr>
        <p:txBody>
          <a:bodyPr>
            <a:spAutoFit/>
          </a:bodyPr>
          <a:lstStyle/>
          <a:p>
            <a:pPr algn="ctr"/>
            <a:r>
              <a:rPr lang="en-US" sz="1200">
                <a:latin typeface="Constantia" pitchFamily="18" charset="0"/>
              </a:rPr>
              <a:t>A New Map of Ohio</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4"/>
          <p:cNvSpPr>
            <a:spLocks noGrp="1"/>
          </p:cNvSpPr>
          <p:nvPr>
            <p:ph type="title"/>
          </p:nvPr>
        </p:nvSpPr>
        <p:spPr>
          <a:xfrm>
            <a:off x="685800" y="838200"/>
            <a:ext cx="2743200" cy="1219200"/>
          </a:xfrm>
        </p:spPr>
        <p:txBody>
          <a:bodyPr/>
          <a:lstStyle/>
          <a:p>
            <a:r>
              <a:rPr lang="en-US" b="1" smtClean="0"/>
              <a:t/>
            </a:r>
            <a:br>
              <a:rPr lang="en-US" b="1" smtClean="0"/>
            </a:br>
            <a:r>
              <a:rPr lang="en-US" sz="2400" smtClean="0"/>
              <a:t>JANCE LENTZ</a:t>
            </a:r>
            <a:r>
              <a:rPr lang="en-US" sz="2300" smtClean="0"/>
              <a:t/>
            </a:r>
            <a:br>
              <a:rPr lang="en-US" sz="2300" smtClean="0"/>
            </a:br>
            <a:endParaRPr lang="en-US" smtClean="0"/>
          </a:p>
        </p:txBody>
      </p:sp>
      <p:sp>
        <p:nvSpPr>
          <p:cNvPr id="32770" name="Text Placeholder 6"/>
          <p:cNvSpPr>
            <a:spLocks noGrp="1"/>
          </p:cNvSpPr>
          <p:nvPr>
            <p:ph type="body" idx="2"/>
          </p:nvPr>
        </p:nvSpPr>
        <p:spPr>
          <a:xfrm>
            <a:off x="685800" y="2057400"/>
            <a:ext cx="2743200" cy="4191000"/>
          </a:xfrm>
        </p:spPr>
        <p:txBody>
          <a:bodyPr/>
          <a:lstStyle/>
          <a:p>
            <a:r>
              <a:rPr lang="en-US" b="1" smtClean="0"/>
              <a:t> </a:t>
            </a:r>
            <a:r>
              <a:rPr lang="en-US" smtClean="0"/>
              <a:t>Born 1941</a:t>
            </a:r>
          </a:p>
          <a:p>
            <a:r>
              <a:rPr lang="en-US" smtClean="0"/>
              <a:t> </a:t>
            </a:r>
          </a:p>
          <a:p>
            <a:r>
              <a:rPr lang="en-US" i="1" smtClean="0"/>
              <a:t>Poppies Near Le Lude</a:t>
            </a:r>
            <a:endParaRPr lang="en-US" smtClean="0"/>
          </a:p>
          <a:p>
            <a:r>
              <a:rPr lang="en-US" smtClean="0"/>
              <a:t> </a:t>
            </a:r>
          </a:p>
          <a:p>
            <a:r>
              <a:rPr lang="en-US" smtClean="0"/>
              <a:t>2007</a:t>
            </a:r>
          </a:p>
          <a:p>
            <a:r>
              <a:rPr lang="en-US" smtClean="0"/>
              <a:t> </a:t>
            </a:r>
          </a:p>
          <a:p>
            <a:r>
              <a:rPr lang="en-US" smtClean="0"/>
              <a:t>Oil on canvas</a:t>
            </a:r>
          </a:p>
          <a:p>
            <a:r>
              <a:rPr lang="en-US" smtClean="0"/>
              <a:t>(16 x 20)</a:t>
            </a:r>
          </a:p>
          <a:p>
            <a:r>
              <a:rPr lang="en-US" smtClean="0"/>
              <a:t> </a:t>
            </a:r>
          </a:p>
          <a:p>
            <a:r>
              <a:rPr lang="en-US" smtClean="0"/>
              <a:t>Collection of the Supreme Court of Ohio</a:t>
            </a:r>
          </a:p>
          <a:p>
            <a:endParaRPr lang="en-US" smtClean="0"/>
          </a:p>
        </p:txBody>
      </p:sp>
      <p:pic>
        <p:nvPicPr>
          <p:cNvPr id="32771" name="Content Placeholder 7" descr="Lentz_Room109.jpg"/>
          <p:cNvPicPr>
            <a:picLocks noGrp="1" noChangeAspect="1"/>
          </p:cNvPicPr>
          <p:nvPr>
            <p:ph sz="half" idx="1"/>
          </p:nvPr>
        </p:nvPicPr>
        <p:blipFill>
          <a:blip r:embed="rId2" cstate="screen"/>
          <a:srcRect/>
          <a:stretch>
            <a:fillRect/>
          </a:stretch>
        </p:blipFill>
        <p:spPr>
          <a:xfrm>
            <a:off x="3505200" y="1371600"/>
            <a:ext cx="5111750" cy="4003675"/>
          </a:xfr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a:xfrm>
            <a:off x="685800" y="514350"/>
            <a:ext cx="2743200" cy="1466850"/>
          </a:xfrm>
        </p:spPr>
        <p:txBody>
          <a:bodyPr/>
          <a:lstStyle/>
          <a:p>
            <a:r>
              <a:rPr lang="en-US" sz="2400" smtClean="0"/>
              <a:t>KIM VITO</a:t>
            </a:r>
            <a:r>
              <a:rPr lang="en-US" smtClean="0"/>
              <a:t/>
            </a:r>
            <a:br>
              <a:rPr lang="en-US" smtClean="0"/>
            </a:br>
            <a:endParaRPr lang="en-US" smtClean="0"/>
          </a:p>
        </p:txBody>
      </p:sp>
      <p:sp>
        <p:nvSpPr>
          <p:cNvPr id="33794" name="Text Placeholder 2"/>
          <p:cNvSpPr>
            <a:spLocks noGrp="1"/>
          </p:cNvSpPr>
          <p:nvPr>
            <p:ph type="body" idx="2"/>
          </p:nvPr>
        </p:nvSpPr>
        <p:spPr>
          <a:xfrm>
            <a:off x="685800" y="2057400"/>
            <a:ext cx="2743200" cy="4191000"/>
          </a:xfrm>
        </p:spPr>
        <p:txBody>
          <a:bodyPr/>
          <a:lstStyle/>
          <a:p>
            <a:r>
              <a:rPr lang="en-US" smtClean="0"/>
              <a:t> Born 1964</a:t>
            </a:r>
          </a:p>
          <a:p>
            <a:r>
              <a:rPr lang="en-US" smtClean="0"/>
              <a:t> </a:t>
            </a:r>
          </a:p>
          <a:p>
            <a:r>
              <a:rPr lang="en-US" i="1" smtClean="0"/>
              <a:t>Smucker Field </a:t>
            </a:r>
            <a:endParaRPr lang="en-US" smtClean="0"/>
          </a:p>
          <a:p>
            <a:r>
              <a:rPr lang="en-US" smtClean="0"/>
              <a:t> </a:t>
            </a:r>
          </a:p>
          <a:p>
            <a:r>
              <a:rPr lang="en-US" smtClean="0"/>
              <a:t>2004</a:t>
            </a:r>
          </a:p>
          <a:p>
            <a:r>
              <a:rPr lang="en-US" smtClean="0"/>
              <a:t> </a:t>
            </a:r>
          </a:p>
          <a:p>
            <a:r>
              <a:rPr lang="en-US" smtClean="0"/>
              <a:t>Woodcut on paper</a:t>
            </a:r>
          </a:p>
          <a:p>
            <a:r>
              <a:rPr lang="en-US" smtClean="0"/>
              <a:t>(36 x 24 with frame)</a:t>
            </a:r>
          </a:p>
          <a:p>
            <a:r>
              <a:rPr lang="en-US" smtClean="0"/>
              <a:t> </a:t>
            </a:r>
          </a:p>
          <a:p>
            <a:r>
              <a:rPr lang="en-US" smtClean="0"/>
              <a:t>Collection of the Supreme Court of Ohio</a:t>
            </a:r>
          </a:p>
          <a:p>
            <a:endParaRPr lang="en-US" smtClean="0"/>
          </a:p>
        </p:txBody>
      </p:sp>
      <p:pic>
        <p:nvPicPr>
          <p:cNvPr id="33795" name="Content Placeholder 4" descr="vito_robing room.jpg"/>
          <p:cNvPicPr>
            <a:picLocks noGrp="1" noChangeAspect="1"/>
          </p:cNvPicPr>
          <p:nvPr>
            <p:ph sz="half" idx="1"/>
          </p:nvPr>
        </p:nvPicPr>
        <p:blipFill>
          <a:blip r:embed="rId2" cstate="screen"/>
          <a:srcRect/>
          <a:stretch>
            <a:fillRect/>
          </a:stretch>
        </p:blipFill>
        <p:spPr>
          <a:xfrm>
            <a:off x="3581400" y="1752600"/>
            <a:ext cx="5111750" cy="2587625"/>
          </a:xfr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fontAlgn="auto">
              <a:spcAft>
                <a:spcPts val="0"/>
              </a:spcAft>
              <a:defRPr/>
            </a:pPr>
            <a:r>
              <a:rPr sz="9600" smtClean="0">
                <a:solidFill>
                  <a:srgbClr val="002060"/>
                </a:solidFill>
                <a:latin typeface="+mn-lt"/>
              </a:rPr>
              <a:t>Second</a:t>
            </a:r>
            <a:endParaRPr sz="9600">
              <a:latin typeface="+mn-lt"/>
            </a:endParaRPr>
          </a:p>
        </p:txBody>
      </p:sp>
      <p:sp>
        <p:nvSpPr>
          <p:cNvPr id="34818" name="Text Placeholder 4"/>
          <p:cNvSpPr>
            <a:spLocks noGrp="1"/>
          </p:cNvSpPr>
          <p:nvPr>
            <p:ph type="body" idx="1"/>
          </p:nvPr>
        </p:nvSpPr>
        <p:spPr>
          <a:xfrm>
            <a:off x="533400" y="2743200"/>
            <a:ext cx="7961313" cy="2590800"/>
          </a:xfrm>
        </p:spPr>
        <p:txBody>
          <a:bodyPr/>
          <a:lstStyle/>
          <a:p>
            <a:pPr algn="ctr"/>
            <a:r>
              <a:rPr lang="en-US" sz="9600" b="1" smtClean="0">
                <a:solidFill>
                  <a:srgbClr val="002060"/>
                </a:solidFill>
              </a:rPr>
              <a:t>Floor</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6"/>
          <p:cNvSpPr>
            <a:spLocks noGrp="1"/>
          </p:cNvSpPr>
          <p:nvPr>
            <p:ph type="title"/>
          </p:nvPr>
        </p:nvSpPr>
        <p:spPr>
          <a:xfrm>
            <a:off x="685800" y="514350"/>
            <a:ext cx="4724400" cy="1162050"/>
          </a:xfrm>
        </p:spPr>
        <p:txBody>
          <a:bodyPr/>
          <a:lstStyle/>
          <a:p>
            <a:r>
              <a:rPr lang="en-US" sz="2400" smtClean="0"/>
              <a:t>AMINAH BRENDA LYNN ROBINSON</a:t>
            </a:r>
            <a:endParaRPr lang="en-US" smtClean="0"/>
          </a:p>
        </p:txBody>
      </p:sp>
      <p:sp>
        <p:nvSpPr>
          <p:cNvPr id="35842" name="Text Placeholder 8"/>
          <p:cNvSpPr>
            <a:spLocks noGrp="1"/>
          </p:cNvSpPr>
          <p:nvPr>
            <p:ph type="body" idx="2"/>
          </p:nvPr>
        </p:nvSpPr>
        <p:spPr>
          <a:xfrm>
            <a:off x="685800" y="1828800"/>
            <a:ext cx="2743200" cy="4419600"/>
          </a:xfrm>
        </p:spPr>
        <p:txBody>
          <a:bodyPr/>
          <a:lstStyle/>
          <a:p>
            <a:r>
              <a:rPr lang="en-US" b="1" smtClean="0"/>
              <a:t> </a:t>
            </a:r>
            <a:endParaRPr lang="en-US" smtClean="0"/>
          </a:p>
          <a:p>
            <a:r>
              <a:rPr lang="en-US" smtClean="0"/>
              <a:t>Born 1940</a:t>
            </a:r>
          </a:p>
          <a:p>
            <a:r>
              <a:rPr lang="en-US" smtClean="0"/>
              <a:t> </a:t>
            </a:r>
          </a:p>
          <a:p>
            <a:r>
              <a:rPr lang="en-US" smtClean="0"/>
              <a:t>From </a:t>
            </a:r>
            <a:r>
              <a:rPr lang="en-US" i="1" smtClean="0"/>
              <a:t>Along Water Street</a:t>
            </a:r>
            <a:r>
              <a:rPr lang="en-US" smtClean="0"/>
              <a:t> series</a:t>
            </a:r>
          </a:p>
          <a:p>
            <a:r>
              <a:rPr lang="en-US" i="1" smtClean="0"/>
              <a:t>Church Quilters on Water Street</a:t>
            </a:r>
            <a:endParaRPr lang="en-US" smtClean="0"/>
          </a:p>
          <a:p>
            <a:r>
              <a:rPr lang="en-US" smtClean="0"/>
              <a:t> </a:t>
            </a:r>
          </a:p>
          <a:p>
            <a:r>
              <a:rPr lang="en-US" smtClean="0"/>
              <a:t>2000-2007</a:t>
            </a:r>
          </a:p>
          <a:p>
            <a:r>
              <a:rPr lang="en-US" smtClean="0"/>
              <a:t> </a:t>
            </a:r>
          </a:p>
          <a:p>
            <a:r>
              <a:rPr lang="en-US" smtClean="0"/>
              <a:t>Rag painting:  cloth, buttons, thread, pen and ink, pencil and paint on paper</a:t>
            </a:r>
          </a:p>
          <a:p>
            <a:r>
              <a:rPr lang="en-US" smtClean="0"/>
              <a:t>(18 x 45)</a:t>
            </a:r>
          </a:p>
          <a:p>
            <a:r>
              <a:rPr lang="en-US" smtClean="0"/>
              <a:t> </a:t>
            </a:r>
          </a:p>
          <a:p>
            <a:r>
              <a:rPr lang="en-US" smtClean="0"/>
              <a:t>Collection of the Supreme Court of Ohio</a:t>
            </a:r>
          </a:p>
          <a:p>
            <a:endParaRPr lang="en-US" smtClean="0"/>
          </a:p>
        </p:txBody>
      </p:sp>
      <p:pic>
        <p:nvPicPr>
          <p:cNvPr id="35843" name="Content Placeholder 9" descr="ROBINSON_churchquilters.tif"/>
          <p:cNvPicPr>
            <a:picLocks noGrp="1" noChangeAspect="1"/>
          </p:cNvPicPr>
          <p:nvPr>
            <p:ph sz="half" idx="1"/>
          </p:nvPr>
        </p:nvPicPr>
        <p:blipFill>
          <a:blip r:embed="rId2" cstate="screen"/>
          <a:srcRect/>
          <a:stretch>
            <a:fillRect/>
          </a:stretch>
        </p:blipFill>
        <p:spPr>
          <a:xfrm>
            <a:off x="3581400" y="2209800"/>
            <a:ext cx="5111750" cy="3001963"/>
          </a:xfr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a:xfrm>
            <a:off x="685800" y="514350"/>
            <a:ext cx="2743200" cy="1162050"/>
          </a:xfrm>
        </p:spPr>
        <p:txBody>
          <a:bodyPr/>
          <a:lstStyle/>
          <a:p>
            <a:r>
              <a:rPr lang="en-US" sz="2400" smtClean="0"/>
              <a:t>DENNISON GRIFFITH</a:t>
            </a:r>
          </a:p>
        </p:txBody>
      </p:sp>
      <p:sp>
        <p:nvSpPr>
          <p:cNvPr id="36866" name="Text Placeholder 2"/>
          <p:cNvSpPr>
            <a:spLocks noGrp="1"/>
          </p:cNvSpPr>
          <p:nvPr>
            <p:ph type="body" idx="2"/>
          </p:nvPr>
        </p:nvSpPr>
        <p:spPr/>
        <p:txBody>
          <a:bodyPr/>
          <a:lstStyle/>
          <a:p>
            <a:r>
              <a:rPr lang="en-US" smtClean="0"/>
              <a:t> </a:t>
            </a:r>
          </a:p>
          <a:p>
            <a:r>
              <a:rPr lang="en-US" smtClean="0"/>
              <a:t>Born 1952</a:t>
            </a:r>
          </a:p>
          <a:p>
            <a:r>
              <a:rPr lang="en-US" smtClean="0"/>
              <a:t> </a:t>
            </a:r>
          </a:p>
          <a:p>
            <a:r>
              <a:rPr lang="en-US" i="1" smtClean="0"/>
              <a:t>Near Southbeach</a:t>
            </a:r>
            <a:endParaRPr lang="en-US" smtClean="0"/>
          </a:p>
          <a:p>
            <a:r>
              <a:rPr lang="en-US" i="1" smtClean="0"/>
              <a:t> </a:t>
            </a:r>
            <a:endParaRPr lang="en-US" smtClean="0"/>
          </a:p>
          <a:p>
            <a:r>
              <a:rPr lang="en-US" smtClean="0"/>
              <a:t>2003</a:t>
            </a:r>
          </a:p>
          <a:p>
            <a:r>
              <a:rPr lang="en-US" smtClean="0"/>
              <a:t> </a:t>
            </a:r>
          </a:p>
          <a:p>
            <a:r>
              <a:rPr lang="en-US" smtClean="0"/>
              <a:t>Encaustic and oil on panel</a:t>
            </a:r>
          </a:p>
          <a:p>
            <a:r>
              <a:rPr lang="en-US" smtClean="0"/>
              <a:t>(56 x 44)</a:t>
            </a:r>
          </a:p>
          <a:p>
            <a:r>
              <a:rPr lang="en-US" smtClean="0"/>
              <a:t> </a:t>
            </a:r>
          </a:p>
          <a:p>
            <a:r>
              <a:rPr lang="en-US" smtClean="0"/>
              <a:t>Collection of the Supreme Court of Ohio</a:t>
            </a:r>
          </a:p>
          <a:p>
            <a:endParaRPr lang="en-US" smtClean="0"/>
          </a:p>
        </p:txBody>
      </p:sp>
      <p:pic>
        <p:nvPicPr>
          <p:cNvPr id="36867" name="Content Placeholder 4" descr="GRIFFITH_Near Southbeach.jpg"/>
          <p:cNvPicPr>
            <a:picLocks noGrp="1" noChangeAspect="1"/>
          </p:cNvPicPr>
          <p:nvPr>
            <p:ph sz="half" idx="1"/>
          </p:nvPr>
        </p:nvPicPr>
        <p:blipFill>
          <a:blip r:embed="rId2" cstate="screen"/>
          <a:srcRect/>
          <a:stretch>
            <a:fillRect/>
          </a:stretch>
        </p:blipFill>
        <p:spPr>
          <a:xfrm>
            <a:off x="4419600" y="1371600"/>
            <a:ext cx="3495675" cy="4572000"/>
          </a:xfr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0"/>
            <a:ext cx="3276600" cy="1162050"/>
          </a:xfrm>
        </p:spPr>
        <p:txBody>
          <a:bodyPr/>
          <a:lstStyle/>
          <a:p>
            <a:pPr fontAlgn="auto">
              <a:spcAft>
                <a:spcPts val="0"/>
              </a:spcAft>
              <a:defRPr/>
            </a:pPr>
            <a:r>
              <a:rPr lang="en-US" sz="2400" dirty="0" smtClean="0"/>
              <a:t>R</a:t>
            </a:r>
            <a:r>
              <a:rPr lang="en-US" sz="2400" cap="all" dirty="0" smtClean="0"/>
              <a:t>everend</a:t>
            </a:r>
            <a:r>
              <a:rPr lang="en-US" sz="2400" dirty="0" smtClean="0"/>
              <a:t> L. M. P</a:t>
            </a:r>
            <a:r>
              <a:rPr lang="en-US" sz="2400" cap="all" dirty="0" smtClean="0"/>
              <a:t>hillips</a:t>
            </a:r>
            <a:endParaRPr lang="en-US" cap="all" dirty="0"/>
          </a:p>
        </p:txBody>
      </p:sp>
      <p:sp>
        <p:nvSpPr>
          <p:cNvPr id="37890" name="Text Placeholder 2"/>
          <p:cNvSpPr>
            <a:spLocks noGrp="1"/>
          </p:cNvSpPr>
          <p:nvPr>
            <p:ph type="body" idx="2"/>
          </p:nvPr>
        </p:nvSpPr>
        <p:spPr/>
        <p:txBody>
          <a:bodyPr/>
          <a:lstStyle/>
          <a:p>
            <a:endParaRPr lang="en-US" smtClean="0"/>
          </a:p>
          <a:p>
            <a:r>
              <a:rPr lang="en-US" smtClean="0"/>
              <a:t>American, 1900 - 1991</a:t>
            </a:r>
          </a:p>
          <a:p>
            <a:endParaRPr lang="en-US" i="1" smtClean="0"/>
          </a:p>
          <a:p>
            <a:r>
              <a:rPr lang="en-US" i="1" smtClean="0"/>
              <a:t>Neil House</a:t>
            </a:r>
            <a:endParaRPr lang="en-US" smtClean="0"/>
          </a:p>
          <a:p>
            <a:endParaRPr lang="en-US" smtClean="0"/>
          </a:p>
          <a:p>
            <a:r>
              <a:rPr lang="en-US" smtClean="0"/>
              <a:t>1989</a:t>
            </a:r>
          </a:p>
          <a:p>
            <a:endParaRPr lang="en-US" smtClean="0"/>
          </a:p>
          <a:p>
            <a:r>
              <a:rPr lang="en-US" smtClean="0"/>
              <a:t>Oil on canvas</a:t>
            </a:r>
          </a:p>
          <a:p>
            <a:endParaRPr lang="en-US" smtClean="0"/>
          </a:p>
          <a:p>
            <a:r>
              <a:rPr lang="en-US" smtClean="0"/>
              <a:t>Gift of Dave and Joann Phillips and Lindsay Gallery</a:t>
            </a:r>
          </a:p>
          <a:p>
            <a:endParaRPr lang="en-US" smtClean="0"/>
          </a:p>
          <a:p>
            <a:r>
              <a:rPr lang="en-US" smtClean="0"/>
              <a:t>2005.016</a:t>
            </a:r>
          </a:p>
          <a:p>
            <a:endParaRPr lang="en-US" smtClean="0"/>
          </a:p>
          <a:p>
            <a:r>
              <a:rPr lang="en-US" smtClean="0"/>
              <a:t>On loan from the Columbus Museum of Art:  Gift of Dave and Joanne Phillips and Lindsay Gallery</a:t>
            </a:r>
          </a:p>
          <a:p>
            <a:endParaRPr lang="en-US" smtClean="0"/>
          </a:p>
          <a:p>
            <a:endParaRPr lang="en-US" smtClean="0"/>
          </a:p>
        </p:txBody>
      </p:sp>
      <p:pic>
        <p:nvPicPr>
          <p:cNvPr id="37891" name="Content Placeholder 4" descr="2005.016.JPG"/>
          <p:cNvPicPr>
            <a:picLocks noGrp="1"/>
          </p:cNvPicPr>
          <p:nvPr>
            <p:ph sz="half" idx="1"/>
          </p:nvPr>
        </p:nvPicPr>
        <p:blipFill>
          <a:blip r:embed="rId2" cstate="screen"/>
          <a:srcRect/>
          <a:stretch>
            <a:fillRect/>
          </a:stretch>
        </p:blipFill>
        <p:spPr>
          <a:xfrm>
            <a:off x="3581400" y="1905000"/>
            <a:ext cx="5111750" cy="3562350"/>
          </a:xfr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0"/>
            <a:ext cx="2743200" cy="1162050"/>
          </a:xfrm>
        </p:spPr>
        <p:txBody>
          <a:bodyPr/>
          <a:lstStyle/>
          <a:p>
            <a:pPr fontAlgn="auto">
              <a:spcAft>
                <a:spcPts val="0"/>
              </a:spcAft>
              <a:defRPr/>
            </a:pPr>
            <a:r>
              <a:rPr lang="en-US" sz="2400" cap="all" dirty="0" smtClean="0"/>
              <a:t>Elijah Pierce</a:t>
            </a:r>
            <a:endParaRPr lang="en-US" sz="2400" cap="all" dirty="0"/>
          </a:p>
        </p:txBody>
      </p:sp>
      <p:sp>
        <p:nvSpPr>
          <p:cNvPr id="38914" name="Text Placeholder 2"/>
          <p:cNvSpPr>
            <a:spLocks noGrp="1"/>
          </p:cNvSpPr>
          <p:nvPr>
            <p:ph type="body" idx="2"/>
          </p:nvPr>
        </p:nvSpPr>
        <p:spPr/>
        <p:txBody>
          <a:bodyPr/>
          <a:lstStyle/>
          <a:p>
            <a:endParaRPr lang="en-US" smtClean="0"/>
          </a:p>
          <a:p>
            <a:r>
              <a:rPr lang="en-US" smtClean="0"/>
              <a:t>American, 1892 - 1984</a:t>
            </a:r>
          </a:p>
          <a:p>
            <a:endParaRPr lang="en-US" i="1" smtClean="0"/>
          </a:p>
          <a:p>
            <a:r>
              <a:rPr lang="en-US" i="1" smtClean="0"/>
              <a:t>The Statue of Liberty</a:t>
            </a:r>
            <a:endParaRPr lang="en-US" smtClean="0"/>
          </a:p>
          <a:p>
            <a:endParaRPr lang="en-US" smtClean="0"/>
          </a:p>
          <a:p>
            <a:r>
              <a:rPr lang="en-US" smtClean="0"/>
              <a:t>1973</a:t>
            </a:r>
          </a:p>
          <a:p>
            <a:endParaRPr lang="en-US" smtClean="0"/>
          </a:p>
          <a:p>
            <a:r>
              <a:rPr lang="en-US" smtClean="0"/>
              <a:t>Painted wood relief</a:t>
            </a:r>
          </a:p>
          <a:p>
            <a:endParaRPr lang="en-US" smtClean="0"/>
          </a:p>
          <a:p>
            <a:r>
              <a:rPr lang="en-US" smtClean="0"/>
              <a:t>On loan from the Columbus Museum of Art:  Museum Purchase</a:t>
            </a:r>
          </a:p>
          <a:p>
            <a:endParaRPr lang="en-US" smtClean="0"/>
          </a:p>
          <a:p>
            <a:r>
              <a:rPr lang="en-US" smtClean="0"/>
              <a:t>1985.003.087</a:t>
            </a:r>
          </a:p>
          <a:p>
            <a:endParaRPr lang="en-US" smtClean="0"/>
          </a:p>
        </p:txBody>
      </p:sp>
      <p:pic>
        <p:nvPicPr>
          <p:cNvPr id="38915" name="Content Placeholder 4" descr="1985.003.087.JPG"/>
          <p:cNvPicPr>
            <a:picLocks noGrp="1"/>
          </p:cNvPicPr>
          <p:nvPr>
            <p:ph sz="half" idx="1"/>
          </p:nvPr>
        </p:nvPicPr>
        <p:blipFill>
          <a:blip r:embed="rId2" cstate="screen"/>
          <a:srcRect/>
          <a:stretch>
            <a:fillRect/>
          </a:stretch>
        </p:blipFill>
        <p:spPr>
          <a:xfrm>
            <a:off x="4953000" y="1447800"/>
            <a:ext cx="2224088" cy="4459288"/>
          </a:xfr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a:xfrm>
            <a:off x="685800" y="514350"/>
            <a:ext cx="2743200" cy="1314450"/>
          </a:xfrm>
        </p:spPr>
        <p:txBody>
          <a:bodyPr/>
          <a:lstStyle/>
          <a:p>
            <a:r>
              <a:rPr lang="en-US" sz="2400" smtClean="0"/>
              <a:t>BENJAMIN A. CRATZ</a:t>
            </a:r>
          </a:p>
        </p:txBody>
      </p:sp>
      <p:sp>
        <p:nvSpPr>
          <p:cNvPr id="39938" name="Text Placeholder 2"/>
          <p:cNvSpPr>
            <a:spLocks noGrp="1"/>
          </p:cNvSpPr>
          <p:nvPr>
            <p:ph type="body" idx="2"/>
          </p:nvPr>
        </p:nvSpPr>
        <p:spPr>
          <a:xfrm>
            <a:off x="685800" y="1828800"/>
            <a:ext cx="2743200" cy="4419600"/>
          </a:xfrm>
        </p:spPr>
        <p:txBody>
          <a:bodyPr/>
          <a:lstStyle/>
          <a:p>
            <a:r>
              <a:rPr lang="en-US" b="1" smtClean="0"/>
              <a:t> </a:t>
            </a:r>
            <a:endParaRPr lang="en-US" smtClean="0"/>
          </a:p>
          <a:p>
            <a:r>
              <a:rPr lang="en-US" smtClean="0"/>
              <a:t>1886-1951</a:t>
            </a:r>
          </a:p>
          <a:p>
            <a:r>
              <a:rPr lang="en-US" smtClean="0"/>
              <a:t> </a:t>
            </a:r>
          </a:p>
          <a:p>
            <a:r>
              <a:rPr lang="en-US" i="1" smtClean="0"/>
              <a:t>The Old Mill, Zoar</a:t>
            </a:r>
            <a:endParaRPr lang="en-US" smtClean="0"/>
          </a:p>
          <a:p>
            <a:r>
              <a:rPr lang="en-US" smtClean="0"/>
              <a:t> </a:t>
            </a:r>
          </a:p>
          <a:p>
            <a:r>
              <a:rPr lang="en-US" smtClean="0"/>
              <a:t>c. 1905-1910</a:t>
            </a:r>
          </a:p>
          <a:p>
            <a:r>
              <a:rPr lang="en-US" smtClean="0"/>
              <a:t> </a:t>
            </a:r>
          </a:p>
          <a:p>
            <a:r>
              <a:rPr lang="en-US" smtClean="0"/>
              <a:t>Oil on canvas</a:t>
            </a:r>
          </a:p>
          <a:p>
            <a:r>
              <a:rPr lang="en-US" smtClean="0"/>
              <a:t> </a:t>
            </a:r>
          </a:p>
          <a:p>
            <a:r>
              <a:rPr lang="en-US" smtClean="0"/>
              <a:t>On loan from the Ohio Historical Society</a:t>
            </a:r>
          </a:p>
          <a:p>
            <a:endParaRPr lang="en-US" smtClean="0"/>
          </a:p>
        </p:txBody>
      </p:sp>
      <p:pic>
        <p:nvPicPr>
          <p:cNvPr id="39939" name="Content Placeholder 4" descr="CRATZ_theoldmill,zoar.jpg"/>
          <p:cNvPicPr>
            <a:picLocks noGrp="1" noChangeAspect="1"/>
          </p:cNvPicPr>
          <p:nvPr>
            <p:ph sz="half" idx="1"/>
          </p:nvPr>
        </p:nvPicPr>
        <p:blipFill>
          <a:blip r:embed="rId2" cstate="screen"/>
          <a:srcRect/>
          <a:stretch>
            <a:fillRect/>
          </a:stretch>
        </p:blipFill>
        <p:spPr>
          <a:xfrm>
            <a:off x="3581400" y="1524000"/>
            <a:ext cx="5111750" cy="3810000"/>
          </a:xfr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fontAlgn="auto">
              <a:spcAft>
                <a:spcPts val="0"/>
              </a:spcAft>
              <a:defRPr/>
            </a:pPr>
            <a:r>
              <a:rPr sz="9600" smtClean="0">
                <a:solidFill>
                  <a:srgbClr val="002060"/>
                </a:solidFill>
                <a:latin typeface="+mn-lt"/>
              </a:rPr>
              <a:t>Fourth</a:t>
            </a:r>
            <a:endParaRPr sz="9600">
              <a:latin typeface="+mn-lt"/>
            </a:endParaRPr>
          </a:p>
        </p:txBody>
      </p:sp>
      <p:sp>
        <p:nvSpPr>
          <p:cNvPr id="40962" name="Text Placeholder 4"/>
          <p:cNvSpPr>
            <a:spLocks noGrp="1"/>
          </p:cNvSpPr>
          <p:nvPr>
            <p:ph type="body" idx="1"/>
          </p:nvPr>
        </p:nvSpPr>
        <p:spPr>
          <a:xfrm>
            <a:off x="533400" y="2743200"/>
            <a:ext cx="7961313" cy="2590800"/>
          </a:xfrm>
        </p:spPr>
        <p:txBody>
          <a:bodyPr/>
          <a:lstStyle/>
          <a:p>
            <a:pPr algn="ctr"/>
            <a:r>
              <a:rPr lang="en-US" sz="9600" b="1" smtClean="0">
                <a:solidFill>
                  <a:srgbClr val="002060"/>
                </a:solidFill>
              </a:rPr>
              <a:t>Floor</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3"/>
          <p:cNvSpPr>
            <a:spLocks noGrp="1"/>
          </p:cNvSpPr>
          <p:nvPr>
            <p:ph type="title"/>
          </p:nvPr>
        </p:nvSpPr>
        <p:spPr>
          <a:xfrm>
            <a:off x="685800" y="514350"/>
            <a:ext cx="2743200" cy="1162050"/>
          </a:xfrm>
        </p:spPr>
        <p:txBody>
          <a:bodyPr/>
          <a:lstStyle/>
          <a:p>
            <a:r>
              <a:rPr lang="en-US" sz="2400" smtClean="0"/>
              <a:t>TED ELLIS</a:t>
            </a:r>
          </a:p>
        </p:txBody>
      </p:sp>
      <p:sp>
        <p:nvSpPr>
          <p:cNvPr id="41986" name="Text Placeholder 5"/>
          <p:cNvSpPr>
            <a:spLocks noGrp="1"/>
          </p:cNvSpPr>
          <p:nvPr>
            <p:ph type="body" idx="2"/>
          </p:nvPr>
        </p:nvSpPr>
        <p:spPr/>
        <p:txBody>
          <a:bodyPr/>
          <a:lstStyle/>
          <a:p>
            <a:r>
              <a:rPr lang="en-US" b="1" smtClean="0"/>
              <a:t> </a:t>
            </a:r>
            <a:endParaRPr lang="en-US" smtClean="0"/>
          </a:p>
          <a:p>
            <a:r>
              <a:rPr lang="en-US" smtClean="0"/>
              <a:t>Born 1963</a:t>
            </a:r>
          </a:p>
          <a:p>
            <a:r>
              <a:rPr lang="en-US" smtClean="0"/>
              <a:t> </a:t>
            </a:r>
          </a:p>
          <a:p>
            <a:r>
              <a:rPr lang="en-US" i="1" smtClean="0"/>
              <a:t>Justice</a:t>
            </a:r>
            <a:endParaRPr lang="en-US" smtClean="0"/>
          </a:p>
          <a:p>
            <a:r>
              <a:rPr lang="en-US" smtClean="0"/>
              <a:t> </a:t>
            </a:r>
          </a:p>
          <a:p>
            <a:r>
              <a:rPr lang="en-US" smtClean="0"/>
              <a:t>1993</a:t>
            </a:r>
          </a:p>
          <a:p>
            <a:r>
              <a:rPr lang="en-US" smtClean="0"/>
              <a:t> </a:t>
            </a:r>
          </a:p>
          <a:p>
            <a:r>
              <a:rPr lang="en-US" smtClean="0"/>
              <a:t>Print 420/950</a:t>
            </a:r>
          </a:p>
          <a:p>
            <a:r>
              <a:rPr lang="en-US" smtClean="0"/>
              <a:t>(39.5 x 32.25 with frame)</a:t>
            </a:r>
          </a:p>
          <a:p>
            <a:r>
              <a:rPr lang="en-US" smtClean="0"/>
              <a:t> </a:t>
            </a:r>
          </a:p>
          <a:p>
            <a:r>
              <a:rPr lang="en-US" smtClean="0"/>
              <a:t>Gift of Donna A. and Larry H. James</a:t>
            </a:r>
          </a:p>
          <a:p>
            <a:r>
              <a:rPr lang="en-US" smtClean="0"/>
              <a:t> </a:t>
            </a:r>
          </a:p>
          <a:p>
            <a:r>
              <a:rPr lang="en-US" smtClean="0"/>
              <a:t>Collection of the Supreme Court of Ohio</a:t>
            </a:r>
          </a:p>
          <a:p>
            <a:endParaRPr lang="en-US" smtClean="0"/>
          </a:p>
        </p:txBody>
      </p:sp>
      <p:pic>
        <p:nvPicPr>
          <p:cNvPr id="41987" name="Content Placeholder 6" descr="ELLIS_justice.jpg"/>
          <p:cNvPicPr>
            <a:picLocks noGrp="1" noChangeAspect="1"/>
          </p:cNvPicPr>
          <p:nvPr>
            <p:ph sz="half" idx="1"/>
          </p:nvPr>
        </p:nvPicPr>
        <p:blipFill>
          <a:blip r:embed="rId2" cstate="screen"/>
          <a:srcRect/>
          <a:stretch>
            <a:fillRect/>
          </a:stretch>
        </p:blipFill>
        <p:spPr>
          <a:xfrm>
            <a:off x="3581400" y="1600200"/>
            <a:ext cx="5111750" cy="3867150"/>
          </a:xfr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0"/>
            <a:ext cx="2743200" cy="1162050"/>
          </a:xfrm>
        </p:spPr>
        <p:txBody>
          <a:bodyPr/>
          <a:lstStyle/>
          <a:p>
            <a:pPr fontAlgn="auto">
              <a:spcAft>
                <a:spcPts val="0"/>
              </a:spcAft>
              <a:defRPr/>
            </a:pPr>
            <a:r>
              <a:rPr lang="en-US" sz="2400" cap="all" dirty="0" smtClean="0"/>
              <a:t>Charles </a:t>
            </a:r>
            <a:r>
              <a:rPr lang="en-US" sz="2400" cap="all" dirty="0" err="1" smtClean="0"/>
              <a:t>Csuri</a:t>
            </a:r>
            <a:endParaRPr lang="en-US" sz="2400" cap="all" dirty="0"/>
          </a:p>
        </p:txBody>
      </p:sp>
      <p:sp>
        <p:nvSpPr>
          <p:cNvPr id="43010" name="Text Placeholder 2"/>
          <p:cNvSpPr>
            <a:spLocks noGrp="1"/>
          </p:cNvSpPr>
          <p:nvPr>
            <p:ph type="body" idx="2"/>
          </p:nvPr>
        </p:nvSpPr>
        <p:spPr/>
        <p:txBody>
          <a:bodyPr/>
          <a:lstStyle/>
          <a:p>
            <a:endParaRPr lang="en-US" smtClean="0"/>
          </a:p>
          <a:p>
            <a:r>
              <a:rPr lang="en-US" smtClean="0"/>
              <a:t>American, born 1922</a:t>
            </a:r>
          </a:p>
          <a:p>
            <a:endParaRPr lang="en-US" i="1" smtClean="0"/>
          </a:p>
          <a:p>
            <a:r>
              <a:rPr lang="en-US" i="1" smtClean="0"/>
              <a:t>Wanderers</a:t>
            </a:r>
            <a:endParaRPr lang="en-US" smtClean="0"/>
          </a:p>
          <a:p>
            <a:endParaRPr lang="en-US" smtClean="0"/>
          </a:p>
          <a:p>
            <a:r>
              <a:rPr lang="en-US" smtClean="0"/>
              <a:t>c. 1942 – 1957</a:t>
            </a:r>
          </a:p>
          <a:p>
            <a:endParaRPr lang="en-US" smtClean="0"/>
          </a:p>
          <a:p>
            <a:r>
              <a:rPr lang="en-US" smtClean="0"/>
              <a:t>Oil on canvas</a:t>
            </a:r>
          </a:p>
          <a:p>
            <a:endParaRPr lang="en-US" smtClean="0"/>
          </a:p>
          <a:p>
            <a:r>
              <a:rPr lang="en-US" smtClean="0"/>
              <a:t>Howald Fund Purchase</a:t>
            </a:r>
          </a:p>
          <a:p>
            <a:endParaRPr lang="en-US" smtClean="0"/>
          </a:p>
          <a:p>
            <a:r>
              <a:rPr lang="en-US" smtClean="0"/>
              <a:t>1957.031</a:t>
            </a:r>
          </a:p>
          <a:p>
            <a:endParaRPr lang="en-US" smtClean="0"/>
          </a:p>
          <a:p>
            <a:r>
              <a:rPr lang="en-US" smtClean="0"/>
              <a:t>On loan from the Columbus Museum of Art:  Howald Fund Purchase</a:t>
            </a:r>
          </a:p>
        </p:txBody>
      </p:sp>
      <p:pic>
        <p:nvPicPr>
          <p:cNvPr id="43011" name="Content Placeholder 4" descr="1957.031.JPG"/>
          <p:cNvPicPr>
            <a:picLocks noGrp="1"/>
          </p:cNvPicPr>
          <p:nvPr>
            <p:ph sz="half" idx="1"/>
          </p:nvPr>
        </p:nvPicPr>
        <p:blipFill>
          <a:blip r:embed="rId2" cstate="screen"/>
          <a:srcRect/>
          <a:stretch>
            <a:fillRect/>
          </a:stretch>
        </p:blipFill>
        <p:spPr>
          <a:xfrm>
            <a:off x="3581400" y="1371600"/>
            <a:ext cx="5111750" cy="4217988"/>
          </a:xfr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fontAlgn="auto">
              <a:spcAft>
                <a:spcPts val="0"/>
              </a:spcAft>
              <a:defRPr/>
            </a:pPr>
            <a:r>
              <a:rPr sz="9600" smtClean="0">
                <a:solidFill>
                  <a:srgbClr val="002060"/>
                </a:solidFill>
                <a:latin typeface="+mn-lt"/>
              </a:rPr>
              <a:t>Fifth</a:t>
            </a:r>
            <a:endParaRPr sz="9600">
              <a:latin typeface="+mn-lt"/>
            </a:endParaRPr>
          </a:p>
        </p:txBody>
      </p:sp>
      <p:sp>
        <p:nvSpPr>
          <p:cNvPr id="44034" name="Text Placeholder 4"/>
          <p:cNvSpPr>
            <a:spLocks noGrp="1"/>
          </p:cNvSpPr>
          <p:nvPr>
            <p:ph type="body" idx="1"/>
          </p:nvPr>
        </p:nvSpPr>
        <p:spPr>
          <a:xfrm>
            <a:off x="533400" y="2743200"/>
            <a:ext cx="7961313" cy="2590800"/>
          </a:xfrm>
        </p:spPr>
        <p:txBody>
          <a:bodyPr/>
          <a:lstStyle/>
          <a:p>
            <a:pPr algn="ctr"/>
            <a:r>
              <a:rPr lang="en-US" sz="9600" b="1" smtClean="0">
                <a:solidFill>
                  <a:srgbClr val="002060"/>
                </a:solidFill>
              </a:rPr>
              <a:t>Floor</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3"/>
          <p:cNvSpPr>
            <a:spLocks noGrp="1"/>
          </p:cNvSpPr>
          <p:nvPr>
            <p:ph type="title"/>
          </p:nvPr>
        </p:nvSpPr>
        <p:spPr>
          <a:xfrm>
            <a:off x="685800" y="514350"/>
            <a:ext cx="2743200" cy="1162050"/>
          </a:xfrm>
        </p:spPr>
        <p:txBody>
          <a:bodyPr/>
          <a:lstStyle/>
          <a:p>
            <a:r>
              <a:rPr lang="en-US" sz="2400" smtClean="0"/>
              <a:t>JEAN KOELLER</a:t>
            </a:r>
          </a:p>
        </p:txBody>
      </p:sp>
      <p:sp>
        <p:nvSpPr>
          <p:cNvPr id="45058" name="Text Placeholder 5"/>
          <p:cNvSpPr>
            <a:spLocks noGrp="1"/>
          </p:cNvSpPr>
          <p:nvPr>
            <p:ph type="body" idx="2"/>
          </p:nvPr>
        </p:nvSpPr>
        <p:spPr/>
        <p:txBody>
          <a:bodyPr/>
          <a:lstStyle/>
          <a:p>
            <a:r>
              <a:rPr lang="en-US" b="1" smtClean="0"/>
              <a:t> </a:t>
            </a:r>
            <a:endParaRPr lang="en-US" smtClean="0"/>
          </a:p>
          <a:p>
            <a:r>
              <a:rPr lang="en-US" smtClean="0"/>
              <a:t>Born 1958</a:t>
            </a:r>
          </a:p>
          <a:p>
            <a:r>
              <a:rPr lang="en-US" smtClean="0"/>
              <a:t> </a:t>
            </a:r>
          </a:p>
          <a:p>
            <a:r>
              <a:rPr lang="en-US" i="1" smtClean="0"/>
              <a:t>Untitled</a:t>
            </a:r>
            <a:endParaRPr lang="en-US" smtClean="0"/>
          </a:p>
          <a:p>
            <a:r>
              <a:rPr lang="en-US" smtClean="0"/>
              <a:t> </a:t>
            </a:r>
          </a:p>
          <a:p>
            <a:r>
              <a:rPr lang="en-US" smtClean="0"/>
              <a:t>2007</a:t>
            </a:r>
          </a:p>
          <a:p>
            <a:r>
              <a:rPr lang="en-US" smtClean="0"/>
              <a:t> </a:t>
            </a:r>
          </a:p>
          <a:p>
            <a:r>
              <a:rPr lang="en-US" smtClean="0"/>
              <a:t>Oil on canvas</a:t>
            </a:r>
          </a:p>
          <a:p>
            <a:r>
              <a:rPr lang="en-US" smtClean="0"/>
              <a:t>(13.5 x 13.5)</a:t>
            </a:r>
          </a:p>
          <a:p>
            <a:r>
              <a:rPr lang="en-US" smtClean="0"/>
              <a:t> </a:t>
            </a:r>
          </a:p>
          <a:p>
            <a:r>
              <a:rPr lang="en-US" smtClean="0"/>
              <a:t>Collection of the Supreme Court of Ohio</a:t>
            </a:r>
          </a:p>
          <a:p>
            <a:endParaRPr lang="en-US" smtClean="0"/>
          </a:p>
        </p:txBody>
      </p:sp>
      <p:pic>
        <p:nvPicPr>
          <p:cNvPr id="45059" name="Content Placeholder 6" descr="KOELLER.jpg"/>
          <p:cNvPicPr>
            <a:picLocks noGrp="1" noChangeAspect="1"/>
          </p:cNvPicPr>
          <p:nvPr>
            <p:ph sz="half" idx="1"/>
          </p:nvPr>
        </p:nvPicPr>
        <p:blipFill>
          <a:blip r:embed="rId2" cstate="screen"/>
          <a:srcRect/>
          <a:stretch>
            <a:fillRect/>
          </a:stretch>
        </p:blipFill>
        <p:spPr>
          <a:xfrm>
            <a:off x="3733800" y="1371600"/>
            <a:ext cx="4857750" cy="4572000"/>
          </a:xfr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0"/>
            <a:ext cx="2971800" cy="1162050"/>
          </a:xfrm>
        </p:spPr>
        <p:txBody>
          <a:bodyPr/>
          <a:lstStyle/>
          <a:p>
            <a:pPr fontAlgn="auto">
              <a:spcAft>
                <a:spcPts val="0"/>
              </a:spcAft>
              <a:defRPr/>
            </a:pPr>
            <a:r>
              <a:rPr lang="en-US" sz="2400" cap="all" dirty="0" smtClean="0"/>
              <a:t>Robert O. </a:t>
            </a:r>
            <a:r>
              <a:rPr lang="en-US" sz="2400" cap="all" dirty="0" err="1" smtClean="0"/>
              <a:t>Chadeayne</a:t>
            </a:r>
            <a:endParaRPr lang="en-US" sz="2400" cap="all" dirty="0"/>
          </a:p>
        </p:txBody>
      </p:sp>
      <p:sp>
        <p:nvSpPr>
          <p:cNvPr id="46082" name="Text Placeholder 2"/>
          <p:cNvSpPr>
            <a:spLocks noGrp="1"/>
          </p:cNvSpPr>
          <p:nvPr>
            <p:ph type="body" idx="2"/>
          </p:nvPr>
        </p:nvSpPr>
        <p:spPr/>
        <p:txBody>
          <a:bodyPr/>
          <a:lstStyle/>
          <a:p>
            <a:endParaRPr lang="en-US" smtClean="0"/>
          </a:p>
          <a:p>
            <a:r>
              <a:rPr lang="en-US" smtClean="0"/>
              <a:t>1987 – 1981</a:t>
            </a:r>
          </a:p>
          <a:p>
            <a:endParaRPr lang="en-US" smtClean="0"/>
          </a:p>
          <a:p>
            <a:r>
              <a:rPr lang="en-US" i="1" smtClean="0"/>
              <a:t>Winter Wash</a:t>
            </a:r>
          </a:p>
          <a:p>
            <a:endParaRPr lang="en-US" smtClean="0"/>
          </a:p>
          <a:p>
            <a:r>
              <a:rPr lang="en-US" smtClean="0"/>
              <a:t>1921</a:t>
            </a:r>
          </a:p>
          <a:p>
            <a:endParaRPr lang="en-US" smtClean="0"/>
          </a:p>
          <a:p>
            <a:r>
              <a:rPr lang="en-US" smtClean="0"/>
              <a:t>Oil on canvas</a:t>
            </a:r>
          </a:p>
          <a:p>
            <a:endParaRPr lang="en-US" smtClean="0"/>
          </a:p>
          <a:p>
            <a:r>
              <a:rPr lang="en-US" smtClean="0"/>
              <a:t>On loan from the Columbus Museum of Art:  Howald Fund Purchase</a:t>
            </a:r>
          </a:p>
        </p:txBody>
      </p:sp>
      <p:pic>
        <p:nvPicPr>
          <p:cNvPr id="46083" name="Content Placeholder 4" descr="CHADEAYNE_winterwash.jpg"/>
          <p:cNvPicPr>
            <a:picLocks noGrp="1" noChangeAspect="1"/>
          </p:cNvPicPr>
          <p:nvPr>
            <p:ph sz="half" idx="1"/>
          </p:nvPr>
        </p:nvPicPr>
        <p:blipFill>
          <a:blip r:embed="rId2" cstate="screen"/>
          <a:srcRect/>
          <a:stretch>
            <a:fillRect/>
          </a:stretch>
        </p:blipFill>
        <p:spPr>
          <a:xfrm>
            <a:off x="3505200" y="1676400"/>
            <a:ext cx="5111750" cy="3937000"/>
          </a:xfr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0"/>
            <a:ext cx="3048000" cy="1162050"/>
          </a:xfrm>
        </p:spPr>
        <p:txBody>
          <a:bodyPr/>
          <a:lstStyle/>
          <a:p>
            <a:pPr fontAlgn="auto">
              <a:spcAft>
                <a:spcPts val="0"/>
              </a:spcAft>
              <a:defRPr/>
            </a:pPr>
            <a:r>
              <a:rPr lang="en-US" sz="2400" cap="all" dirty="0" smtClean="0"/>
              <a:t>Emerson C. Burkhart</a:t>
            </a:r>
            <a:endParaRPr lang="en-US" sz="2400" cap="all" dirty="0"/>
          </a:p>
        </p:txBody>
      </p:sp>
      <p:sp>
        <p:nvSpPr>
          <p:cNvPr id="47106" name="Text Placeholder 2"/>
          <p:cNvSpPr>
            <a:spLocks noGrp="1"/>
          </p:cNvSpPr>
          <p:nvPr>
            <p:ph type="body" idx="2"/>
          </p:nvPr>
        </p:nvSpPr>
        <p:spPr/>
        <p:txBody>
          <a:bodyPr/>
          <a:lstStyle/>
          <a:p>
            <a:endParaRPr lang="en-US" smtClean="0"/>
          </a:p>
          <a:p>
            <a:r>
              <a:rPr lang="en-US" smtClean="0"/>
              <a:t>1905 – 1969</a:t>
            </a:r>
          </a:p>
          <a:p>
            <a:endParaRPr lang="en-US" smtClean="0"/>
          </a:p>
          <a:p>
            <a:r>
              <a:rPr lang="en-US" i="1" smtClean="0"/>
              <a:t>Eastside Columbus</a:t>
            </a:r>
          </a:p>
          <a:p>
            <a:endParaRPr lang="en-US" smtClean="0"/>
          </a:p>
          <a:p>
            <a:r>
              <a:rPr lang="en-US" smtClean="0"/>
              <a:t>1951</a:t>
            </a:r>
          </a:p>
          <a:p>
            <a:endParaRPr lang="en-US" smtClean="0"/>
          </a:p>
          <a:p>
            <a:r>
              <a:rPr lang="en-US" smtClean="0"/>
              <a:t>Oil on panel</a:t>
            </a:r>
          </a:p>
          <a:p>
            <a:endParaRPr lang="en-US" smtClean="0"/>
          </a:p>
          <a:p>
            <a:r>
              <a:rPr lang="en-US" smtClean="0"/>
              <a:t>On loan from the Columbus Museum of Art:  Gift of Daniel Arnold, M.D.</a:t>
            </a:r>
          </a:p>
        </p:txBody>
      </p:sp>
      <p:pic>
        <p:nvPicPr>
          <p:cNvPr id="47107" name="Content Placeholder 4" descr="1986.018.jpg"/>
          <p:cNvPicPr>
            <a:picLocks noGrp="1"/>
          </p:cNvPicPr>
          <p:nvPr>
            <p:ph sz="half" idx="1"/>
          </p:nvPr>
        </p:nvPicPr>
        <p:blipFill>
          <a:blip r:embed="rId2" cstate="screen"/>
          <a:srcRect/>
          <a:stretch>
            <a:fillRect/>
          </a:stretch>
        </p:blipFill>
        <p:spPr>
          <a:xfrm>
            <a:off x="4343400" y="1905000"/>
            <a:ext cx="3467100" cy="2698750"/>
          </a:xfr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a:xfrm>
            <a:off x="685800" y="514350"/>
            <a:ext cx="2743200" cy="1162050"/>
          </a:xfrm>
        </p:spPr>
        <p:txBody>
          <a:bodyPr/>
          <a:lstStyle/>
          <a:p>
            <a:r>
              <a:rPr lang="en-US" sz="2400" smtClean="0"/>
              <a:t>EDWARD CHARNEY</a:t>
            </a:r>
          </a:p>
        </p:txBody>
      </p:sp>
      <p:sp>
        <p:nvSpPr>
          <p:cNvPr id="48130" name="Text Placeholder 2"/>
          <p:cNvSpPr>
            <a:spLocks noGrp="1"/>
          </p:cNvSpPr>
          <p:nvPr>
            <p:ph type="body" idx="2"/>
          </p:nvPr>
        </p:nvSpPr>
        <p:spPr/>
        <p:txBody>
          <a:bodyPr/>
          <a:lstStyle/>
          <a:p>
            <a:r>
              <a:rPr lang="en-US" smtClean="0"/>
              <a:t> </a:t>
            </a:r>
          </a:p>
          <a:p>
            <a:r>
              <a:rPr lang="en-US" smtClean="0"/>
              <a:t>Born 1957</a:t>
            </a:r>
          </a:p>
          <a:p>
            <a:r>
              <a:rPr lang="en-US" smtClean="0"/>
              <a:t> </a:t>
            </a:r>
          </a:p>
          <a:p>
            <a:r>
              <a:rPr lang="en-US" i="1" smtClean="0"/>
              <a:t>North River Road, 2008</a:t>
            </a:r>
            <a:endParaRPr lang="en-US" smtClean="0"/>
          </a:p>
          <a:p>
            <a:r>
              <a:rPr lang="en-US" smtClean="0"/>
              <a:t> </a:t>
            </a:r>
          </a:p>
          <a:p>
            <a:r>
              <a:rPr lang="en-US" smtClean="0"/>
              <a:t>2008</a:t>
            </a:r>
          </a:p>
          <a:p>
            <a:r>
              <a:rPr lang="en-US" smtClean="0"/>
              <a:t> </a:t>
            </a:r>
          </a:p>
          <a:p>
            <a:r>
              <a:rPr lang="en-US" smtClean="0"/>
              <a:t>Oil on canvas</a:t>
            </a:r>
          </a:p>
          <a:p>
            <a:r>
              <a:rPr lang="en-US" smtClean="0"/>
              <a:t>(16 x 20)</a:t>
            </a:r>
          </a:p>
          <a:p>
            <a:r>
              <a:rPr lang="en-US" smtClean="0"/>
              <a:t> </a:t>
            </a:r>
          </a:p>
          <a:p>
            <a:r>
              <a:rPr lang="en-US" smtClean="0"/>
              <a:t>Collection of the Supreme Court of Ohio</a:t>
            </a:r>
          </a:p>
          <a:p>
            <a:endParaRPr lang="en-US" smtClean="0"/>
          </a:p>
        </p:txBody>
      </p:sp>
      <p:pic>
        <p:nvPicPr>
          <p:cNvPr id="48131" name="Content Placeholder 4" descr="CHARNEY_closeup.jpg"/>
          <p:cNvPicPr>
            <a:picLocks noGrp="1" noChangeAspect="1"/>
          </p:cNvPicPr>
          <p:nvPr>
            <p:ph sz="half" idx="1"/>
          </p:nvPr>
        </p:nvPicPr>
        <p:blipFill>
          <a:blip r:embed="rId2" cstate="screen"/>
          <a:srcRect/>
          <a:stretch>
            <a:fillRect/>
          </a:stretch>
        </p:blipFill>
        <p:spPr>
          <a:xfrm>
            <a:off x="4648200" y="1600200"/>
            <a:ext cx="2952750" cy="3725863"/>
          </a:xfr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a:xfrm>
            <a:off x="685800" y="514350"/>
            <a:ext cx="3810000" cy="1162050"/>
          </a:xfrm>
        </p:spPr>
        <p:txBody>
          <a:bodyPr/>
          <a:lstStyle/>
          <a:p>
            <a:r>
              <a:rPr lang="en-US" sz="2400" smtClean="0"/>
              <a:t>CLARENCE HOLBROOK CARTER</a:t>
            </a:r>
          </a:p>
        </p:txBody>
      </p:sp>
      <p:sp>
        <p:nvSpPr>
          <p:cNvPr id="49154" name="Text Placeholder 2"/>
          <p:cNvSpPr>
            <a:spLocks noGrp="1"/>
          </p:cNvSpPr>
          <p:nvPr>
            <p:ph type="body" idx="2"/>
          </p:nvPr>
        </p:nvSpPr>
        <p:spPr>
          <a:xfrm>
            <a:off x="685800" y="1905000"/>
            <a:ext cx="2743200" cy="4343400"/>
          </a:xfrm>
        </p:spPr>
        <p:txBody>
          <a:bodyPr/>
          <a:lstStyle/>
          <a:p>
            <a:r>
              <a:rPr lang="en-US" b="1" smtClean="0"/>
              <a:t> </a:t>
            </a:r>
            <a:r>
              <a:rPr lang="en-US" smtClean="0"/>
              <a:t>1904-2000</a:t>
            </a:r>
          </a:p>
          <a:p>
            <a:r>
              <a:rPr lang="en-US" smtClean="0"/>
              <a:t> </a:t>
            </a:r>
          </a:p>
          <a:p>
            <a:r>
              <a:rPr lang="en-US" i="1" smtClean="0"/>
              <a:t>Dark Hollow Road</a:t>
            </a:r>
            <a:endParaRPr lang="en-US" smtClean="0"/>
          </a:p>
          <a:p>
            <a:r>
              <a:rPr lang="en-US" smtClean="0"/>
              <a:t> </a:t>
            </a:r>
          </a:p>
          <a:p>
            <a:r>
              <a:rPr lang="en-US" smtClean="0"/>
              <a:t>1949</a:t>
            </a:r>
          </a:p>
          <a:p>
            <a:r>
              <a:rPr lang="en-US" smtClean="0"/>
              <a:t> </a:t>
            </a:r>
          </a:p>
          <a:p>
            <a:r>
              <a:rPr lang="en-US" smtClean="0"/>
              <a:t>Oil on panel</a:t>
            </a:r>
          </a:p>
          <a:p>
            <a:endParaRPr lang="en-US" smtClean="0"/>
          </a:p>
          <a:p>
            <a:r>
              <a:rPr lang="en-US" smtClean="0"/>
              <a:t> </a:t>
            </a:r>
          </a:p>
          <a:p>
            <a:r>
              <a:rPr lang="en-US" smtClean="0"/>
              <a:t>On loan from the Southern Ohio Museum:</a:t>
            </a:r>
          </a:p>
          <a:p>
            <a:r>
              <a:rPr lang="en-US" smtClean="0"/>
              <a:t>Gift of Dorothy W. Miller in memory of James B. Miller</a:t>
            </a:r>
          </a:p>
          <a:p>
            <a:endParaRPr lang="en-US" smtClean="0"/>
          </a:p>
        </p:txBody>
      </p:sp>
      <p:pic>
        <p:nvPicPr>
          <p:cNvPr id="49155" name="Content Placeholder 4" descr="CARTER_darkhollowroad.jpg"/>
          <p:cNvPicPr>
            <a:picLocks noGrp="1" noChangeAspect="1"/>
          </p:cNvPicPr>
          <p:nvPr>
            <p:ph sz="half" idx="1"/>
          </p:nvPr>
        </p:nvPicPr>
        <p:blipFill>
          <a:blip r:embed="rId2" cstate="screen"/>
          <a:srcRect/>
          <a:stretch>
            <a:fillRect/>
          </a:stretch>
        </p:blipFill>
        <p:spPr>
          <a:xfrm>
            <a:off x="3581400" y="1981200"/>
            <a:ext cx="5111750" cy="3397250"/>
          </a:xfr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a:xfrm>
            <a:off x="685800" y="514350"/>
            <a:ext cx="3276600" cy="1162050"/>
          </a:xfrm>
        </p:spPr>
        <p:txBody>
          <a:bodyPr/>
          <a:lstStyle/>
          <a:p>
            <a:r>
              <a:rPr lang="en-US" sz="2400" smtClean="0"/>
              <a:t>EMERSON C. BURKHART</a:t>
            </a:r>
          </a:p>
        </p:txBody>
      </p:sp>
      <p:sp>
        <p:nvSpPr>
          <p:cNvPr id="50178" name="Text Placeholder 2"/>
          <p:cNvSpPr>
            <a:spLocks noGrp="1"/>
          </p:cNvSpPr>
          <p:nvPr>
            <p:ph type="body" idx="2"/>
          </p:nvPr>
        </p:nvSpPr>
        <p:spPr/>
        <p:txBody>
          <a:bodyPr/>
          <a:lstStyle/>
          <a:p>
            <a:r>
              <a:rPr lang="en-US" b="1" smtClean="0"/>
              <a:t> </a:t>
            </a:r>
            <a:endParaRPr lang="en-US" smtClean="0"/>
          </a:p>
          <a:p>
            <a:r>
              <a:rPr lang="en-US" smtClean="0"/>
              <a:t>1905-1969</a:t>
            </a:r>
          </a:p>
          <a:p>
            <a:r>
              <a:rPr lang="en-US" smtClean="0"/>
              <a:t> </a:t>
            </a:r>
          </a:p>
          <a:p>
            <a:r>
              <a:rPr lang="en-US" i="1" smtClean="0"/>
              <a:t>Mound Street</a:t>
            </a:r>
            <a:endParaRPr lang="en-US" smtClean="0"/>
          </a:p>
          <a:p>
            <a:r>
              <a:rPr lang="en-US" smtClean="0"/>
              <a:t> </a:t>
            </a:r>
          </a:p>
          <a:p>
            <a:r>
              <a:rPr lang="en-US" smtClean="0"/>
              <a:t>c. 1944</a:t>
            </a:r>
          </a:p>
          <a:p>
            <a:r>
              <a:rPr lang="en-US" smtClean="0"/>
              <a:t> </a:t>
            </a:r>
          </a:p>
          <a:p>
            <a:r>
              <a:rPr lang="en-US" smtClean="0"/>
              <a:t>Watercolor on paper</a:t>
            </a:r>
          </a:p>
          <a:p>
            <a:r>
              <a:rPr lang="en-US" smtClean="0"/>
              <a:t> </a:t>
            </a:r>
          </a:p>
          <a:p>
            <a:r>
              <a:rPr lang="en-US" smtClean="0"/>
              <a:t>On loan from the Ohio Historical Society</a:t>
            </a:r>
          </a:p>
          <a:p>
            <a:endParaRPr lang="en-US" smtClean="0"/>
          </a:p>
        </p:txBody>
      </p:sp>
      <p:pic>
        <p:nvPicPr>
          <p:cNvPr id="50179" name="Content Placeholder 4" descr="BURKHART_moundstreet.jpg"/>
          <p:cNvPicPr>
            <a:picLocks noGrp="1" noChangeAspect="1"/>
          </p:cNvPicPr>
          <p:nvPr>
            <p:ph sz="half" idx="1"/>
          </p:nvPr>
        </p:nvPicPr>
        <p:blipFill>
          <a:blip r:embed="rId2" cstate="screen"/>
          <a:srcRect/>
          <a:stretch>
            <a:fillRect/>
          </a:stretch>
        </p:blipFill>
        <p:spPr>
          <a:xfrm>
            <a:off x="4343400" y="1371600"/>
            <a:ext cx="3506788" cy="4572000"/>
          </a:xfr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a:xfrm>
            <a:off x="685800" y="514350"/>
            <a:ext cx="2743200" cy="1390650"/>
          </a:xfrm>
        </p:spPr>
        <p:txBody>
          <a:bodyPr/>
          <a:lstStyle/>
          <a:p>
            <a:r>
              <a:rPr lang="en-US" sz="2400" smtClean="0"/>
              <a:t>RALPH FANNING</a:t>
            </a:r>
          </a:p>
        </p:txBody>
      </p:sp>
      <p:sp>
        <p:nvSpPr>
          <p:cNvPr id="51202" name="Text Placeholder 2"/>
          <p:cNvSpPr>
            <a:spLocks noGrp="1"/>
          </p:cNvSpPr>
          <p:nvPr>
            <p:ph type="body" idx="2"/>
          </p:nvPr>
        </p:nvSpPr>
        <p:spPr>
          <a:xfrm>
            <a:off x="685800" y="1905000"/>
            <a:ext cx="2743200" cy="4343400"/>
          </a:xfrm>
        </p:spPr>
        <p:txBody>
          <a:bodyPr/>
          <a:lstStyle/>
          <a:p>
            <a:r>
              <a:rPr lang="en-US" b="1" smtClean="0"/>
              <a:t> </a:t>
            </a:r>
            <a:endParaRPr lang="en-US" smtClean="0"/>
          </a:p>
          <a:p>
            <a:r>
              <a:rPr lang="en-US" smtClean="0"/>
              <a:t>1889-1971</a:t>
            </a:r>
          </a:p>
          <a:p>
            <a:r>
              <a:rPr lang="en-US" smtClean="0"/>
              <a:t> </a:t>
            </a:r>
          </a:p>
          <a:p>
            <a:r>
              <a:rPr lang="en-US" i="1" smtClean="0"/>
              <a:t>Factories on the Olentangy River</a:t>
            </a:r>
            <a:endParaRPr lang="en-US" smtClean="0"/>
          </a:p>
          <a:p>
            <a:r>
              <a:rPr lang="en-US" smtClean="0"/>
              <a:t> </a:t>
            </a:r>
          </a:p>
          <a:p>
            <a:r>
              <a:rPr lang="en-US" smtClean="0"/>
              <a:t>c. 1940-1950</a:t>
            </a:r>
          </a:p>
          <a:p>
            <a:r>
              <a:rPr lang="en-US" smtClean="0"/>
              <a:t> </a:t>
            </a:r>
          </a:p>
          <a:p>
            <a:r>
              <a:rPr lang="en-US" smtClean="0"/>
              <a:t>Watercolor on paper</a:t>
            </a:r>
          </a:p>
          <a:p>
            <a:r>
              <a:rPr lang="en-US" smtClean="0"/>
              <a:t> </a:t>
            </a:r>
          </a:p>
          <a:p>
            <a:r>
              <a:rPr lang="en-US" smtClean="0"/>
              <a:t>On loan from the Ohio Historical Society</a:t>
            </a:r>
          </a:p>
          <a:p>
            <a:endParaRPr lang="en-US" smtClean="0"/>
          </a:p>
        </p:txBody>
      </p:sp>
      <p:pic>
        <p:nvPicPr>
          <p:cNvPr id="51203" name="Content Placeholder 4" descr="FANNING_factoriesontheolentangyriver.jpg"/>
          <p:cNvPicPr>
            <a:picLocks noGrp="1" noChangeAspect="1"/>
          </p:cNvPicPr>
          <p:nvPr>
            <p:ph sz="half" idx="1"/>
          </p:nvPr>
        </p:nvPicPr>
        <p:blipFill>
          <a:blip r:embed="rId2" cstate="screen"/>
          <a:srcRect/>
          <a:stretch>
            <a:fillRect/>
          </a:stretch>
        </p:blipFill>
        <p:spPr>
          <a:xfrm>
            <a:off x="3581400" y="1524000"/>
            <a:ext cx="5111750" cy="3897313"/>
          </a:xfr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fontAlgn="auto">
              <a:spcAft>
                <a:spcPts val="0"/>
              </a:spcAft>
              <a:defRPr/>
            </a:pPr>
            <a:r>
              <a:rPr sz="9600" smtClean="0">
                <a:solidFill>
                  <a:srgbClr val="002060"/>
                </a:solidFill>
                <a:latin typeface="+mn-lt"/>
              </a:rPr>
              <a:t>Sixth</a:t>
            </a:r>
            <a:endParaRPr sz="9600">
              <a:latin typeface="+mn-lt"/>
            </a:endParaRPr>
          </a:p>
        </p:txBody>
      </p:sp>
      <p:sp>
        <p:nvSpPr>
          <p:cNvPr id="52226" name="Text Placeholder 4"/>
          <p:cNvSpPr>
            <a:spLocks noGrp="1"/>
          </p:cNvSpPr>
          <p:nvPr>
            <p:ph type="body" idx="1"/>
          </p:nvPr>
        </p:nvSpPr>
        <p:spPr>
          <a:xfrm>
            <a:off x="533400" y="2743200"/>
            <a:ext cx="7961313" cy="2590800"/>
          </a:xfrm>
        </p:spPr>
        <p:txBody>
          <a:bodyPr/>
          <a:lstStyle/>
          <a:p>
            <a:pPr algn="ctr"/>
            <a:r>
              <a:rPr lang="en-US" sz="9600" b="1" smtClean="0">
                <a:solidFill>
                  <a:srgbClr val="002060"/>
                </a:solidFill>
              </a:rPr>
              <a:t>Floor</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704850"/>
            <a:ext cx="8229600" cy="1143000"/>
          </a:xfrm>
        </p:spPr>
        <p:txBody>
          <a:bodyPr>
            <a:normAutofit/>
          </a:bodyPr>
          <a:lstStyle/>
          <a:p>
            <a:pPr algn="ctr"/>
            <a:r>
              <a:rPr lang="en-US" sz="2200" smtClean="0">
                <a:solidFill>
                  <a:schemeClr val="accent2"/>
                </a:solidFill>
              </a:rPr>
              <a:t>JOE LOMBARDO</a:t>
            </a:r>
            <a:r>
              <a:rPr lang="en-US" sz="1200" smtClean="0"/>
              <a:t/>
            </a:r>
            <a:br>
              <a:rPr lang="en-US" sz="1200" smtClean="0"/>
            </a:br>
            <a:r>
              <a:rPr lang="en-US" sz="1200" smtClean="0">
                <a:solidFill>
                  <a:schemeClr val="tx1"/>
                </a:solidFill>
                <a:latin typeface="Constantia" pitchFamily="18" charset="0"/>
              </a:rPr>
              <a:t>Born 1983</a:t>
            </a:r>
            <a:br>
              <a:rPr lang="en-US" sz="1200" smtClean="0">
                <a:solidFill>
                  <a:schemeClr val="tx1"/>
                </a:solidFill>
                <a:latin typeface="Constantia" pitchFamily="18" charset="0"/>
              </a:rPr>
            </a:br>
            <a:r>
              <a:rPr lang="en-US" sz="1200" smtClean="0">
                <a:solidFill>
                  <a:schemeClr val="tx1"/>
                </a:solidFill>
                <a:latin typeface="Constantia" pitchFamily="18" charset="0"/>
              </a:rPr>
              <a:t>2007</a:t>
            </a:r>
            <a:br>
              <a:rPr lang="en-US" sz="1200" smtClean="0">
                <a:solidFill>
                  <a:schemeClr val="tx1"/>
                </a:solidFill>
                <a:latin typeface="Constantia" pitchFamily="18" charset="0"/>
              </a:rPr>
            </a:br>
            <a:r>
              <a:rPr lang="en-US" sz="1200" smtClean="0">
                <a:solidFill>
                  <a:schemeClr val="tx1"/>
                </a:solidFill>
                <a:latin typeface="Constantia" pitchFamily="18" charset="0"/>
              </a:rPr>
              <a:t>Oil on panel</a:t>
            </a:r>
            <a:br>
              <a:rPr lang="en-US" sz="1200" smtClean="0">
                <a:solidFill>
                  <a:schemeClr val="tx1"/>
                </a:solidFill>
                <a:latin typeface="Constantia" pitchFamily="18" charset="0"/>
              </a:rPr>
            </a:br>
            <a:r>
              <a:rPr lang="en-US" sz="1200" smtClean="0">
                <a:solidFill>
                  <a:schemeClr val="tx1"/>
                </a:solidFill>
                <a:latin typeface="Constantia" pitchFamily="18" charset="0"/>
              </a:rPr>
              <a:t>Collection of the Supreme Court of Ohio</a:t>
            </a:r>
            <a:endParaRPr lang="en-US" sz="4500" smtClean="0">
              <a:solidFill>
                <a:schemeClr val="tx1"/>
              </a:solidFill>
              <a:latin typeface="Constantia" pitchFamily="18" charset="0"/>
            </a:endParaRPr>
          </a:p>
        </p:txBody>
      </p:sp>
      <p:pic>
        <p:nvPicPr>
          <p:cNvPr id="53250" name="Content Placeholder 6" descr="LOMBARDO_Behind the Barn.jpg"/>
          <p:cNvPicPr>
            <a:picLocks noGrp="1" noChangeAspect="1"/>
          </p:cNvPicPr>
          <p:nvPr>
            <p:ph sz="half" idx="1"/>
          </p:nvPr>
        </p:nvPicPr>
        <p:blipFill>
          <a:blip r:embed="rId2" cstate="screen"/>
          <a:srcRect/>
          <a:stretch>
            <a:fillRect/>
          </a:stretch>
        </p:blipFill>
        <p:spPr>
          <a:xfrm>
            <a:off x="457200" y="2209800"/>
            <a:ext cx="4038600" cy="3325813"/>
          </a:xfrm>
        </p:spPr>
      </p:pic>
      <p:pic>
        <p:nvPicPr>
          <p:cNvPr id="53251" name="Content Placeholder 7" descr="LOMBARDO_White Car.jpg"/>
          <p:cNvPicPr>
            <a:picLocks noGrp="1" noChangeAspect="1"/>
          </p:cNvPicPr>
          <p:nvPr>
            <p:ph sz="half" idx="2"/>
          </p:nvPr>
        </p:nvPicPr>
        <p:blipFill>
          <a:blip r:embed="rId3" cstate="screen"/>
          <a:srcRect/>
          <a:stretch>
            <a:fillRect/>
          </a:stretch>
        </p:blipFill>
        <p:spPr>
          <a:xfrm>
            <a:off x="4648200" y="1905000"/>
            <a:ext cx="4038600" cy="4017963"/>
          </a:xfrm>
        </p:spPr>
      </p:pic>
      <p:sp>
        <p:nvSpPr>
          <p:cNvPr id="53252" name="TextBox 8"/>
          <p:cNvSpPr txBox="1">
            <a:spLocks noChangeArrowheads="1"/>
          </p:cNvSpPr>
          <p:nvPr/>
        </p:nvSpPr>
        <p:spPr bwMode="auto">
          <a:xfrm>
            <a:off x="1752600" y="5943600"/>
            <a:ext cx="1447800" cy="442913"/>
          </a:xfrm>
          <a:prstGeom prst="rect">
            <a:avLst/>
          </a:prstGeom>
          <a:noFill/>
          <a:ln w="9525">
            <a:noFill/>
            <a:miter lim="800000"/>
            <a:headEnd/>
            <a:tailEnd/>
          </a:ln>
        </p:spPr>
        <p:txBody>
          <a:bodyPr>
            <a:spAutoFit/>
          </a:bodyPr>
          <a:lstStyle/>
          <a:p>
            <a:pPr algn="ctr"/>
            <a:r>
              <a:rPr lang="en-US" sz="1200" i="1">
                <a:latin typeface="Constantia" pitchFamily="18" charset="0"/>
              </a:rPr>
              <a:t>Behind the Barn</a:t>
            </a:r>
          </a:p>
          <a:p>
            <a:pPr algn="ctr"/>
            <a:r>
              <a:rPr lang="en-US" sz="1100">
                <a:latin typeface="Constantia" pitchFamily="18" charset="0"/>
              </a:rPr>
              <a:t>(8 x 12)</a:t>
            </a:r>
          </a:p>
        </p:txBody>
      </p:sp>
      <p:sp>
        <p:nvSpPr>
          <p:cNvPr id="53253" name="TextBox 9"/>
          <p:cNvSpPr txBox="1">
            <a:spLocks noChangeArrowheads="1"/>
          </p:cNvSpPr>
          <p:nvPr/>
        </p:nvSpPr>
        <p:spPr bwMode="auto">
          <a:xfrm>
            <a:off x="5943600" y="6019800"/>
            <a:ext cx="1676400" cy="442913"/>
          </a:xfrm>
          <a:prstGeom prst="rect">
            <a:avLst/>
          </a:prstGeom>
          <a:noFill/>
          <a:ln w="9525">
            <a:noFill/>
            <a:miter lim="800000"/>
            <a:headEnd/>
            <a:tailEnd/>
          </a:ln>
        </p:spPr>
        <p:txBody>
          <a:bodyPr>
            <a:spAutoFit/>
          </a:bodyPr>
          <a:lstStyle/>
          <a:p>
            <a:pPr algn="ctr"/>
            <a:r>
              <a:rPr lang="en-US" sz="1200" i="1">
                <a:latin typeface="Constantia" pitchFamily="18" charset="0"/>
              </a:rPr>
              <a:t>White Car</a:t>
            </a:r>
          </a:p>
          <a:p>
            <a:pPr algn="ctr"/>
            <a:r>
              <a:rPr lang="en-US" sz="1100">
                <a:latin typeface="Constantia" pitchFamily="18" charset="0"/>
              </a:rPr>
              <a:t>(12 x 12) </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4"/>
          <p:cNvSpPr>
            <a:spLocks noGrp="1"/>
          </p:cNvSpPr>
          <p:nvPr>
            <p:ph type="title"/>
          </p:nvPr>
        </p:nvSpPr>
        <p:spPr>
          <a:xfrm>
            <a:off x="685800" y="514350"/>
            <a:ext cx="2743200" cy="1162050"/>
          </a:xfrm>
        </p:spPr>
        <p:txBody>
          <a:bodyPr/>
          <a:lstStyle/>
          <a:p>
            <a:r>
              <a:rPr lang="en-US" sz="2400" smtClean="0"/>
              <a:t>ABDI ROBLE</a:t>
            </a:r>
          </a:p>
        </p:txBody>
      </p:sp>
      <p:sp>
        <p:nvSpPr>
          <p:cNvPr id="54274" name="Text Placeholder 6"/>
          <p:cNvSpPr>
            <a:spLocks noGrp="1"/>
          </p:cNvSpPr>
          <p:nvPr>
            <p:ph type="body" idx="2"/>
          </p:nvPr>
        </p:nvSpPr>
        <p:spPr/>
        <p:txBody>
          <a:bodyPr/>
          <a:lstStyle/>
          <a:p>
            <a:endParaRPr lang="en-US" smtClean="0"/>
          </a:p>
          <a:p>
            <a:r>
              <a:rPr lang="en-US" smtClean="0"/>
              <a:t>Born 1964</a:t>
            </a:r>
          </a:p>
          <a:p>
            <a:endParaRPr lang="en-US" smtClean="0"/>
          </a:p>
          <a:p>
            <a:r>
              <a:rPr lang="en-US" i="1" smtClean="0"/>
              <a:t>Batula</a:t>
            </a:r>
          </a:p>
          <a:p>
            <a:endParaRPr lang="en-US" smtClean="0"/>
          </a:p>
          <a:p>
            <a:r>
              <a:rPr lang="en-US" smtClean="0"/>
              <a:t>2004</a:t>
            </a:r>
          </a:p>
          <a:p>
            <a:endParaRPr lang="en-US" smtClean="0"/>
          </a:p>
          <a:p>
            <a:r>
              <a:rPr lang="en-US" smtClean="0"/>
              <a:t>Black and white photograph</a:t>
            </a:r>
          </a:p>
          <a:p>
            <a:r>
              <a:rPr lang="en-US" smtClean="0"/>
              <a:t>(27.5 x 21.5 with frame)</a:t>
            </a:r>
          </a:p>
          <a:p>
            <a:endParaRPr lang="en-US" smtClean="0"/>
          </a:p>
          <a:p>
            <a:r>
              <a:rPr lang="en-US" smtClean="0"/>
              <a:t>Collection of the Supreme Court of Ohio</a:t>
            </a:r>
          </a:p>
          <a:p>
            <a:endParaRPr lang="en-US" smtClean="0"/>
          </a:p>
        </p:txBody>
      </p:sp>
      <p:pic>
        <p:nvPicPr>
          <p:cNvPr id="54275" name="Content Placeholder 7" descr="ROBLE_batula.tif"/>
          <p:cNvPicPr>
            <a:picLocks noGrp="1" noChangeAspect="1"/>
          </p:cNvPicPr>
          <p:nvPr>
            <p:ph sz="half" idx="1"/>
          </p:nvPr>
        </p:nvPicPr>
        <p:blipFill>
          <a:blip r:embed="rId2" cstate="screen"/>
          <a:srcRect/>
          <a:stretch>
            <a:fillRect/>
          </a:stretch>
        </p:blipFill>
        <p:spPr>
          <a:xfrm>
            <a:off x="4343400" y="1219200"/>
            <a:ext cx="3033713" cy="4572000"/>
          </a:xfr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a:xfrm>
            <a:off x="685800" y="514350"/>
            <a:ext cx="2895600" cy="1162050"/>
          </a:xfrm>
        </p:spPr>
        <p:txBody>
          <a:bodyPr/>
          <a:lstStyle/>
          <a:p>
            <a:r>
              <a:rPr lang="en-US" sz="2400" smtClean="0"/>
              <a:t>M. KATHERINE HURLEY</a:t>
            </a:r>
            <a:endParaRPr lang="en-US" smtClean="0"/>
          </a:p>
        </p:txBody>
      </p:sp>
      <p:sp>
        <p:nvSpPr>
          <p:cNvPr id="55298" name="Text Placeholder 2"/>
          <p:cNvSpPr>
            <a:spLocks noGrp="1"/>
          </p:cNvSpPr>
          <p:nvPr>
            <p:ph type="body" idx="2"/>
          </p:nvPr>
        </p:nvSpPr>
        <p:spPr/>
        <p:txBody>
          <a:bodyPr/>
          <a:lstStyle/>
          <a:p>
            <a:endParaRPr lang="en-US" smtClean="0"/>
          </a:p>
          <a:p>
            <a:r>
              <a:rPr lang="en-US" smtClean="0"/>
              <a:t>Born 1952</a:t>
            </a:r>
          </a:p>
          <a:p>
            <a:endParaRPr lang="en-US" smtClean="0"/>
          </a:p>
          <a:p>
            <a:r>
              <a:rPr lang="en-US" i="1" smtClean="0"/>
              <a:t>Red Hay Wagon</a:t>
            </a:r>
          </a:p>
          <a:p>
            <a:endParaRPr lang="en-US" smtClean="0"/>
          </a:p>
          <a:p>
            <a:r>
              <a:rPr lang="en-US" smtClean="0"/>
              <a:t>2006</a:t>
            </a:r>
          </a:p>
          <a:p>
            <a:endParaRPr lang="en-US" smtClean="0"/>
          </a:p>
          <a:p>
            <a:r>
              <a:rPr lang="en-US" smtClean="0"/>
              <a:t>Pastel</a:t>
            </a:r>
          </a:p>
          <a:p>
            <a:r>
              <a:rPr lang="en-US" smtClean="0"/>
              <a:t>(14 x 21)</a:t>
            </a:r>
          </a:p>
          <a:p>
            <a:endParaRPr lang="en-US" smtClean="0"/>
          </a:p>
          <a:p>
            <a:r>
              <a:rPr lang="en-US" smtClean="0"/>
              <a:t>Collection of the Supreme Court of Ohio</a:t>
            </a:r>
          </a:p>
          <a:p>
            <a:endParaRPr lang="en-US" smtClean="0"/>
          </a:p>
        </p:txBody>
      </p:sp>
      <p:pic>
        <p:nvPicPr>
          <p:cNvPr id="55299" name="Picture 2"/>
          <p:cNvPicPr>
            <a:picLocks noGrp="1" noChangeAspect="1" noChangeArrowheads="1"/>
          </p:cNvPicPr>
          <p:nvPr>
            <p:ph sz="half" idx="1"/>
          </p:nvPr>
        </p:nvPicPr>
        <p:blipFill>
          <a:blip r:embed="rId2" cstate="screen"/>
          <a:srcRect/>
          <a:stretch>
            <a:fillRect/>
          </a:stretch>
        </p:blipFill>
        <p:spPr>
          <a:xfrm>
            <a:off x="3581400" y="1676400"/>
            <a:ext cx="5111750" cy="3517900"/>
          </a:xfr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fontAlgn="auto">
              <a:spcAft>
                <a:spcPts val="0"/>
              </a:spcAft>
              <a:defRPr/>
            </a:pPr>
            <a:r>
              <a:rPr sz="9600" smtClean="0">
                <a:solidFill>
                  <a:srgbClr val="002060"/>
                </a:solidFill>
                <a:latin typeface="+mn-lt"/>
              </a:rPr>
              <a:t>Seventh</a:t>
            </a:r>
            <a:endParaRPr sz="9600">
              <a:latin typeface="+mn-lt"/>
            </a:endParaRPr>
          </a:p>
        </p:txBody>
      </p:sp>
      <p:sp>
        <p:nvSpPr>
          <p:cNvPr id="56322" name="Text Placeholder 4"/>
          <p:cNvSpPr>
            <a:spLocks noGrp="1"/>
          </p:cNvSpPr>
          <p:nvPr>
            <p:ph type="body" idx="1"/>
          </p:nvPr>
        </p:nvSpPr>
        <p:spPr>
          <a:xfrm>
            <a:off x="533400" y="2743200"/>
            <a:ext cx="7961313" cy="2590800"/>
          </a:xfrm>
        </p:spPr>
        <p:txBody>
          <a:bodyPr/>
          <a:lstStyle/>
          <a:p>
            <a:pPr algn="ctr"/>
            <a:r>
              <a:rPr lang="en-US" sz="9600" b="1" smtClean="0">
                <a:solidFill>
                  <a:srgbClr val="002060"/>
                </a:solidFill>
              </a:rPr>
              <a:t>Floor</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3"/>
          <p:cNvSpPr>
            <a:spLocks noGrp="1"/>
          </p:cNvSpPr>
          <p:nvPr>
            <p:ph type="title"/>
          </p:nvPr>
        </p:nvSpPr>
        <p:spPr>
          <a:xfrm>
            <a:off x="457200" y="762000"/>
            <a:ext cx="8229600" cy="990600"/>
          </a:xfrm>
        </p:spPr>
        <p:txBody>
          <a:bodyPr/>
          <a:lstStyle/>
          <a:p>
            <a:pPr algn="ctr"/>
            <a:r>
              <a:rPr lang="en-US" sz="2400" b="1" smtClean="0"/>
              <a:t>NICHOLAS HILL</a:t>
            </a:r>
            <a:r>
              <a:rPr lang="en-US" sz="2400" smtClean="0"/>
              <a:t/>
            </a:r>
            <a:br>
              <a:rPr lang="en-US" sz="2400" smtClean="0"/>
            </a:br>
            <a:r>
              <a:rPr lang="en-US" sz="2000" smtClean="0">
                <a:solidFill>
                  <a:schemeClr val="tx1"/>
                </a:solidFill>
                <a:latin typeface="Constantia" pitchFamily="18" charset="0"/>
              </a:rPr>
              <a:t>American, b 1952</a:t>
            </a:r>
            <a:br>
              <a:rPr lang="en-US" sz="2000" smtClean="0">
                <a:solidFill>
                  <a:schemeClr val="tx1"/>
                </a:solidFill>
                <a:latin typeface="Constantia" pitchFamily="18" charset="0"/>
              </a:rPr>
            </a:br>
            <a:r>
              <a:rPr lang="en-US" sz="2000" smtClean="0">
                <a:solidFill>
                  <a:schemeClr val="tx1"/>
                </a:solidFill>
                <a:latin typeface="Constantia" pitchFamily="18" charset="0"/>
              </a:rPr>
              <a:t>Carborundum aquatints</a:t>
            </a:r>
          </a:p>
        </p:txBody>
      </p:sp>
      <p:pic>
        <p:nvPicPr>
          <p:cNvPr id="57346" name="Picture 7" descr="M:\Artwork\HILL_Oriel.tif"/>
          <p:cNvPicPr>
            <a:picLocks noChangeAspect="1" noChangeArrowheads="1"/>
          </p:cNvPicPr>
          <p:nvPr/>
        </p:nvPicPr>
        <p:blipFill>
          <a:blip r:embed="rId2" cstate="screen"/>
          <a:srcRect/>
          <a:stretch>
            <a:fillRect/>
          </a:stretch>
        </p:blipFill>
        <p:spPr bwMode="auto">
          <a:xfrm>
            <a:off x="6019800" y="2590800"/>
            <a:ext cx="2819400" cy="2362200"/>
          </a:xfrm>
          <a:prstGeom prst="rect">
            <a:avLst/>
          </a:prstGeom>
          <a:noFill/>
          <a:ln w="9525">
            <a:noFill/>
            <a:miter lim="800000"/>
            <a:headEnd/>
            <a:tailEnd/>
          </a:ln>
        </p:spPr>
      </p:pic>
      <p:pic>
        <p:nvPicPr>
          <p:cNvPr id="57347" name="Content Placeholder 8" descr="M:\Artwork\HILL_Campiello II.tif"/>
          <p:cNvPicPr>
            <a:picLocks noGrp="1"/>
          </p:cNvPicPr>
          <p:nvPr>
            <p:ph sz="half" idx="2"/>
          </p:nvPr>
        </p:nvPicPr>
        <p:blipFill>
          <a:blip r:embed="rId3" cstate="screen"/>
          <a:srcRect/>
          <a:stretch>
            <a:fillRect/>
          </a:stretch>
        </p:blipFill>
        <p:spPr>
          <a:xfrm>
            <a:off x="3200400" y="2590800"/>
            <a:ext cx="2743200" cy="2362200"/>
          </a:xfrm>
        </p:spPr>
      </p:pic>
      <p:pic>
        <p:nvPicPr>
          <p:cNvPr id="57348" name="Content Placeholder 9" descr="M:\Artwork\HILL_Posa.tif"/>
          <p:cNvPicPr>
            <a:picLocks noGrp="1"/>
          </p:cNvPicPr>
          <p:nvPr>
            <p:ph sz="half" idx="1"/>
          </p:nvPr>
        </p:nvPicPr>
        <p:blipFill>
          <a:blip r:embed="rId4" cstate="screen"/>
          <a:srcRect/>
          <a:stretch>
            <a:fillRect/>
          </a:stretch>
        </p:blipFill>
        <p:spPr>
          <a:xfrm>
            <a:off x="304800" y="2590800"/>
            <a:ext cx="2819400" cy="2362200"/>
          </a:xfrm>
        </p:spPr>
      </p:pic>
      <p:sp>
        <p:nvSpPr>
          <p:cNvPr id="57359" name="TextBox 6"/>
          <p:cNvSpPr txBox="1">
            <a:spLocks noChangeArrowheads="1"/>
          </p:cNvSpPr>
          <p:nvPr/>
        </p:nvSpPr>
        <p:spPr bwMode="auto">
          <a:xfrm>
            <a:off x="762000" y="5181600"/>
            <a:ext cx="1981200" cy="519113"/>
          </a:xfrm>
          <a:prstGeom prst="rect">
            <a:avLst/>
          </a:prstGeom>
          <a:noFill/>
          <a:ln w="9525">
            <a:noFill/>
            <a:miter lim="800000"/>
            <a:headEnd/>
            <a:tailEnd/>
          </a:ln>
        </p:spPr>
        <p:txBody>
          <a:bodyPr>
            <a:spAutoFit/>
          </a:bodyPr>
          <a:lstStyle/>
          <a:p>
            <a:r>
              <a:rPr lang="en-US" sz="1600" i="1">
                <a:latin typeface="Constantia" pitchFamily="18" charset="0"/>
              </a:rPr>
              <a:t>Posa</a:t>
            </a:r>
            <a:r>
              <a:rPr lang="en-US" sz="1200">
                <a:latin typeface="Constantia" pitchFamily="18" charset="0"/>
              </a:rPr>
              <a:t>, 2006</a:t>
            </a:r>
          </a:p>
          <a:p>
            <a:r>
              <a:rPr lang="en-US" sz="1200">
                <a:latin typeface="Constantia" pitchFamily="18" charset="0"/>
              </a:rPr>
              <a:t>(24.75 x 30.25 with frame)</a:t>
            </a:r>
          </a:p>
        </p:txBody>
      </p:sp>
      <p:sp>
        <p:nvSpPr>
          <p:cNvPr id="57360" name="TextBox 10"/>
          <p:cNvSpPr txBox="1">
            <a:spLocks noChangeArrowheads="1"/>
          </p:cNvSpPr>
          <p:nvPr/>
        </p:nvSpPr>
        <p:spPr bwMode="auto">
          <a:xfrm>
            <a:off x="3657600" y="5181600"/>
            <a:ext cx="1752600" cy="519113"/>
          </a:xfrm>
          <a:prstGeom prst="rect">
            <a:avLst/>
          </a:prstGeom>
          <a:noFill/>
          <a:ln w="9525">
            <a:noFill/>
            <a:miter lim="800000"/>
            <a:headEnd/>
            <a:tailEnd/>
          </a:ln>
        </p:spPr>
        <p:txBody>
          <a:bodyPr>
            <a:spAutoFit/>
          </a:bodyPr>
          <a:lstStyle/>
          <a:p>
            <a:r>
              <a:rPr lang="en-US" sz="1600" i="1">
                <a:latin typeface="Constantia" pitchFamily="18" charset="0"/>
              </a:rPr>
              <a:t>Campiello II,</a:t>
            </a:r>
            <a:r>
              <a:rPr lang="en-US" sz="1200">
                <a:latin typeface="Constantia" pitchFamily="18" charset="0"/>
              </a:rPr>
              <a:t> 2006</a:t>
            </a:r>
          </a:p>
          <a:p>
            <a:r>
              <a:rPr lang="en-US" sz="1200">
                <a:latin typeface="Constantia" pitchFamily="18" charset="0"/>
              </a:rPr>
              <a:t>(27 x 34.5 with frame)</a:t>
            </a:r>
          </a:p>
        </p:txBody>
      </p:sp>
      <p:sp>
        <p:nvSpPr>
          <p:cNvPr id="57361" name="TextBox 12"/>
          <p:cNvSpPr txBox="1">
            <a:spLocks noChangeArrowheads="1"/>
          </p:cNvSpPr>
          <p:nvPr/>
        </p:nvSpPr>
        <p:spPr bwMode="auto">
          <a:xfrm>
            <a:off x="6553200" y="5181600"/>
            <a:ext cx="1828800" cy="519113"/>
          </a:xfrm>
          <a:prstGeom prst="rect">
            <a:avLst/>
          </a:prstGeom>
          <a:noFill/>
          <a:ln w="9525">
            <a:noFill/>
            <a:miter lim="800000"/>
            <a:headEnd/>
            <a:tailEnd/>
          </a:ln>
        </p:spPr>
        <p:txBody>
          <a:bodyPr>
            <a:spAutoFit/>
          </a:bodyPr>
          <a:lstStyle/>
          <a:p>
            <a:r>
              <a:rPr lang="en-US" sz="1600" i="1">
                <a:latin typeface="Constantia" pitchFamily="18" charset="0"/>
              </a:rPr>
              <a:t>Oriel</a:t>
            </a:r>
            <a:r>
              <a:rPr lang="en-US" sz="1200">
                <a:latin typeface="Constantia" pitchFamily="18" charset="0"/>
              </a:rPr>
              <a:t>, 2006</a:t>
            </a:r>
          </a:p>
          <a:p>
            <a:r>
              <a:rPr lang="en-US" sz="1200">
                <a:latin typeface="Constantia" pitchFamily="18" charset="0"/>
              </a:rPr>
              <a:t>(24.75 x 30.5 with frame)</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7"/>
          <p:cNvSpPr>
            <a:spLocks noGrp="1"/>
          </p:cNvSpPr>
          <p:nvPr>
            <p:ph type="title"/>
          </p:nvPr>
        </p:nvSpPr>
        <p:spPr>
          <a:xfrm>
            <a:off x="457200" y="533400"/>
            <a:ext cx="8229600" cy="1219200"/>
          </a:xfrm>
        </p:spPr>
        <p:txBody>
          <a:bodyPr/>
          <a:lstStyle/>
          <a:p>
            <a:pPr algn="ctr"/>
            <a:r>
              <a:rPr lang="en-US" sz="2000" b="1" smtClean="0"/>
              <a:t>FRANK HUNTER</a:t>
            </a:r>
            <a:r>
              <a:rPr lang="en-US" sz="1600" smtClean="0"/>
              <a:t/>
            </a:r>
            <a:br>
              <a:rPr lang="en-US" sz="1600" smtClean="0"/>
            </a:br>
            <a:r>
              <a:rPr lang="en-US" sz="1800" smtClean="0">
                <a:solidFill>
                  <a:schemeClr val="tx1"/>
                </a:solidFill>
                <a:latin typeface="Constantia" pitchFamily="18" charset="0"/>
              </a:rPr>
              <a:t>Born 1947</a:t>
            </a:r>
            <a:br>
              <a:rPr lang="en-US" sz="1800" smtClean="0">
                <a:solidFill>
                  <a:schemeClr val="tx1"/>
                </a:solidFill>
                <a:latin typeface="Constantia" pitchFamily="18" charset="0"/>
              </a:rPr>
            </a:br>
            <a:r>
              <a:rPr lang="en-US" sz="1800" smtClean="0">
                <a:solidFill>
                  <a:schemeClr val="tx1"/>
                </a:solidFill>
                <a:latin typeface="Constantia" pitchFamily="18" charset="0"/>
              </a:rPr>
              <a:t>Platinum palladium print</a:t>
            </a:r>
            <a:br>
              <a:rPr lang="en-US" sz="1800" smtClean="0">
                <a:solidFill>
                  <a:schemeClr val="tx1"/>
                </a:solidFill>
                <a:latin typeface="Constantia" pitchFamily="18" charset="0"/>
              </a:rPr>
            </a:br>
            <a:r>
              <a:rPr lang="en-US" sz="1800" smtClean="0">
                <a:solidFill>
                  <a:schemeClr val="tx1"/>
                </a:solidFill>
                <a:latin typeface="Constantia" pitchFamily="18" charset="0"/>
              </a:rPr>
              <a:t>Collection of the Supreme Court of Ohio</a:t>
            </a:r>
          </a:p>
        </p:txBody>
      </p:sp>
      <p:pic>
        <p:nvPicPr>
          <p:cNvPr id="58370" name="Content Placeholder 10" descr="HUNTER_beech trees looking up.tif"/>
          <p:cNvPicPr>
            <a:picLocks noGrp="1" noChangeAspect="1"/>
          </p:cNvPicPr>
          <p:nvPr>
            <p:ph sz="half" idx="1"/>
          </p:nvPr>
        </p:nvPicPr>
        <p:blipFill>
          <a:blip r:embed="rId2" cstate="screen"/>
          <a:srcRect/>
          <a:stretch>
            <a:fillRect/>
          </a:stretch>
        </p:blipFill>
        <p:spPr>
          <a:xfrm>
            <a:off x="685800" y="1752600"/>
            <a:ext cx="3535363" cy="4433888"/>
          </a:xfrm>
        </p:spPr>
      </p:pic>
      <p:pic>
        <p:nvPicPr>
          <p:cNvPr id="58371" name="Content Placeholder 11" descr="HUNTER_beech trees cedar falls.tif"/>
          <p:cNvPicPr>
            <a:picLocks noGrp="1" noChangeAspect="1"/>
          </p:cNvPicPr>
          <p:nvPr>
            <p:ph sz="half" idx="2"/>
          </p:nvPr>
        </p:nvPicPr>
        <p:blipFill>
          <a:blip r:embed="rId3" cstate="screen"/>
          <a:srcRect/>
          <a:stretch>
            <a:fillRect/>
          </a:stretch>
        </p:blipFill>
        <p:spPr>
          <a:xfrm>
            <a:off x="4648200" y="2133600"/>
            <a:ext cx="4038600" cy="3057525"/>
          </a:xfrm>
        </p:spPr>
      </p:pic>
      <p:sp>
        <p:nvSpPr>
          <p:cNvPr id="58372" name="TextBox 12"/>
          <p:cNvSpPr txBox="1">
            <a:spLocks noChangeArrowheads="1"/>
          </p:cNvSpPr>
          <p:nvPr/>
        </p:nvSpPr>
        <p:spPr bwMode="auto">
          <a:xfrm>
            <a:off x="1447800" y="6324600"/>
            <a:ext cx="1981200" cy="457200"/>
          </a:xfrm>
          <a:prstGeom prst="rect">
            <a:avLst/>
          </a:prstGeom>
          <a:noFill/>
          <a:ln w="9525">
            <a:noFill/>
            <a:miter lim="800000"/>
            <a:headEnd/>
            <a:tailEnd/>
          </a:ln>
        </p:spPr>
        <p:txBody>
          <a:bodyPr>
            <a:spAutoFit/>
          </a:bodyPr>
          <a:lstStyle/>
          <a:p>
            <a:r>
              <a:rPr lang="en-US" sz="1200" i="1">
                <a:latin typeface="Constantia" pitchFamily="18" charset="0"/>
              </a:rPr>
              <a:t>Beech Tree, Looking Up</a:t>
            </a:r>
            <a:br>
              <a:rPr lang="en-US" sz="1200" i="1">
                <a:latin typeface="Constantia" pitchFamily="18" charset="0"/>
              </a:rPr>
            </a:br>
            <a:r>
              <a:rPr lang="en-US" sz="1200">
                <a:latin typeface="Constantia" pitchFamily="18" charset="0"/>
              </a:rPr>
              <a:t>2001 (25 x 29.5 with frame)</a:t>
            </a:r>
          </a:p>
        </p:txBody>
      </p:sp>
      <p:sp>
        <p:nvSpPr>
          <p:cNvPr id="58373" name="TextBox 13"/>
          <p:cNvSpPr txBox="1">
            <a:spLocks noChangeArrowheads="1"/>
          </p:cNvSpPr>
          <p:nvPr/>
        </p:nvSpPr>
        <p:spPr bwMode="auto">
          <a:xfrm>
            <a:off x="5943600" y="5410200"/>
            <a:ext cx="1981200" cy="457200"/>
          </a:xfrm>
          <a:prstGeom prst="rect">
            <a:avLst/>
          </a:prstGeom>
          <a:noFill/>
          <a:ln w="9525">
            <a:noFill/>
            <a:miter lim="800000"/>
            <a:headEnd/>
            <a:tailEnd/>
          </a:ln>
        </p:spPr>
        <p:txBody>
          <a:bodyPr>
            <a:spAutoFit/>
          </a:bodyPr>
          <a:lstStyle/>
          <a:p>
            <a:r>
              <a:rPr lang="en-US" sz="1200" i="1">
                <a:latin typeface="Constantia" pitchFamily="18" charset="0"/>
              </a:rPr>
              <a:t>Beech Trees, Cedar Falls</a:t>
            </a:r>
          </a:p>
          <a:p>
            <a:r>
              <a:rPr lang="en-US" sz="1200">
                <a:latin typeface="Constantia" pitchFamily="18" charset="0"/>
              </a:rPr>
              <a:t>2001 (25 x 29.5 with frame)</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a:xfrm>
            <a:off x="457200" y="704850"/>
            <a:ext cx="8229600" cy="1428750"/>
          </a:xfrm>
        </p:spPr>
        <p:txBody>
          <a:bodyPr/>
          <a:lstStyle/>
          <a:p>
            <a:pPr algn="ctr"/>
            <a:r>
              <a:rPr lang="en-US" sz="2400" b="1" smtClean="0"/>
              <a:t>FRANK HUNTER</a:t>
            </a:r>
            <a:r>
              <a:rPr lang="en-US" sz="1800" smtClean="0"/>
              <a:t/>
            </a:r>
            <a:br>
              <a:rPr lang="en-US" sz="1800" smtClean="0"/>
            </a:br>
            <a:r>
              <a:rPr lang="en-US" sz="1800" smtClean="0">
                <a:solidFill>
                  <a:schemeClr val="tx1"/>
                </a:solidFill>
                <a:latin typeface="Constantia" pitchFamily="18" charset="0"/>
              </a:rPr>
              <a:t>Born 1947</a:t>
            </a:r>
            <a:br>
              <a:rPr lang="en-US" sz="1800" smtClean="0">
                <a:solidFill>
                  <a:schemeClr val="tx1"/>
                </a:solidFill>
                <a:latin typeface="Constantia" pitchFamily="18" charset="0"/>
              </a:rPr>
            </a:br>
            <a:r>
              <a:rPr lang="en-US" sz="1800" smtClean="0">
                <a:solidFill>
                  <a:schemeClr val="tx1"/>
                </a:solidFill>
                <a:latin typeface="Constantia" pitchFamily="18" charset="0"/>
              </a:rPr>
              <a:t>Platinum palladium print</a:t>
            </a:r>
            <a:br>
              <a:rPr lang="en-US" sz="1800" smtClean="0">
                <a:solidFill>
                  <a:schemeClr val="tx1"/>
                </a:solidFill>
                <a:latin typeface="Constantia" pitchFamily="18" charset="0"/>
              </a:rPr>
            </a:br>
            <a:r>
              <a:rPr lang="en-US" sz="1800" smtClean="0">
                <a:solidFill>
                  <a:schemeClr val="tx1"/>
                </a:solidFill>
                <a:latin typeface="Constantia" pitchFamily="18" charset="0"/>
              </a:rPr>
              <a:t>Collection of the Supreme Court of Ohio</a:t>
            </a:r>
          </a:p>
        </p:txBody>
      </p:sp>
      <p:pic>
        <p:nvPicPr>
          <p:cNvPr id="59394" name="Content Placeholder 4" descr="HUNTER_beech tree ash cave.tif"/>
          <p:cNvPicPr>
            <a:picLocks noGrp="1" noChangeAspect="1"/>
          </p:cNvPicPr>
          <p:nvPr>
            <p:ph sz="half" idx="1"/>
          </p:nvPr>
        </p:nvPicPr>
        <p:blipFill>
          <a:blip r:embed="rId2" cstate="screen"/>
          <a:srcRect/>
          <a:stretch>
            <a:fillRect/>
          </a:stretch>
        </p:blipFill>
        <p:spPr>
          <a:xfrm>
            <a:off x="457200" y="2527300"/>
            <a:ext cx="4038600" cy="3221038"/>
          </a:xfrm>
        </p:spPr>
      </p:pic>
      <p:pic>
        <p:nvPicPr>
          <p:cNvPr id="59395" name="Content Placeholder 5" descr="HUNTER_light along a stream.tif"/>
          <p:cNvPicPr>
            <a:picLocks noGrp="1" noChangeAspect="1"/>
          </p:cNvPicPr>
          <p:nvPr>
            <p:ph sz="half" idx="2"/>
          </p:nvPr>
        </p:nvPicPr>
        <p:blipFill>
          <a:blip r:embed="rId3" cstate="screen"/>
          <a:srcRect/>
          <a:stretch>
            <a:fillRect/>
          </a:stretch>
        </p:blipFill>
        <p:spPr>
          <a:xfrm>
            <a:off x="4648200" y="2532063"/>
            <a:ext cx="4038600" cy="3211512"/>
          </a:xfrm>
        </p:spPr>
      </p:pic>
      <p:sp>
        <p:nvSpPr>
          <p:cNvPr id="59396" name="TextBox 6"/>
          <p:cNvSpPr txBox="1">
            <a:spLocks noChangeArrowheads="1"/>
          </p:cNvSpPr>
          <p:nvPr/>
        </p:nvSpPr>
        <p:spPr bwMode="auto">
          <a:xfrm>
            <a:off x="1600200" y="5943600"/>
            <a:ext cx="1981200" cy="457200"/>
          </a:xfrm>
          <a:prstGeom prst="rect">
            <a:avLst/>
          </a:prstGeom>
          <a:noFill/>
          <a:ln w="9525">
            <a:noFill/>
            <a:miter lim="800000"/>
            <a:headEnd/>
            <a:tailEnd/>
          </a:ln>
        </p:spPr>
        <p:txBody>
          <a:bodyPr>
            <a:spAutoFit/>
          </a:bodyPr>
          <a:lstStyle/>
          <a:p>
            <a:pPr algn="ctr"/>
            <a:r>
              <a:rPr lang="en-US" sz="1200" i="1">
                <a:latin typeface="Constantia" pitchFamily="18" charset="0"/>
              </a:rPr>
              <a:t>Beech Tree, Ash Cave</a:t>
            </a:r>
          </a:p>
          <a:p>
            <a:pPr algn="ctr"/>
            <a:r>
              <a:rPr lang="en-US" sz="1200">
                <a:latin typeface="Constantia" pitchFamily="18" charset="0"/>
              </a:rPr>
              <a:t>1994 (25 x 29.5 with frame)</a:t>
            </a:r>
          </a:p>
        </p:txBody>
      </p:sp>
      <p:sp>
        <p:nvSpPr>
          <p:cNvPr id="59397" name="TextBox 7"/>
          <p:cNvSpPr txBox="1">
            <a:spLocks noChangeArrowheads="1"/>
          </p:cNvSpPr>
          <p:nvPr/>
        </p:nvSpPr>
        <p:spPr bwMode="auto">
          <a:xfrm>
            <a:off x="5181600" y="5867400"/>
            <a:ext cx="3048000" cy="457200"/>
          </a:xfrm>
          <a:prstGeom prst="rect">
            <a:avLst/>
          </a:prstGeom>
          <a:noFill/>
          <a:ln w="9525">
            <a:noFill/>
            <a:miter lim="800000"/>
            <a:headEnd/>
            <a:tailEnd/>
          </a:ln>
        </p:spPr>
        <p:txBody>
          <a:bodyPr>
            <a:spAutoFit/>
          </a:bodyPr>
          <a:lstStyle/>
          <a:p>
            <a:pPr algn="ctr"/>
            <a:r>
              <a:rPr lang="en-US" sz="1200" i="1">
                <a:latin typeface="Constantia" pitchFamily="18" charset="0"/>
              </a:rPr>
              <a:t>Light along a Stream II, Hocking Hills</a:t>
            </a:r>
          </a:p>
          <a:p>
            <a:pPr algn="ctr"/>
            <a:r>
              <a:rPr lang="en-US" sz="1200">
                <a:latin typeface="Constantia" pitchFamily="18" charset="0"/>
              </a:rPr>
              <a:t>1997 (25 x 29.5 with frame)</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4"/>
          <p:cNvSpPr>
            <a:spLocks noGrp="1"/>
          </p:cNvSpPr>
          <p:nvPr>
            <p:ph type="title"/>
          </p:nvPr>
        </p:nvSpPr>
        <p:spPr>
          <a:xfrm>
            <a:off x="685800" y="514350"/>
            <a:ext cx="4114800" cy="1162050"/>
          </a:xfrm>
        </p:spPr>
        <p:txBody>
          <a:bodyPr/>
          <a:lstStyle/>
          <a:p>
            <a:r>
              <a:rPr lang="en-US" sz="2400" smtClean="0"/>
              <a:t>CLARENCE HOLBROOK CARTER</a:t>
            </a:r>
          </a:p>
        </p:txBody>
      </p:sp>
      <p:sp>
        <p:nvSpPr>
          <p:cNvPr id="60418" name="Text Placeholder 6"/>
          <p:cNvSpPr>
            <a:spLocks noGrp="1"/>
          </p:cNvSpPr>
          <p:nvPr>
            <p:ph type="body" idx="2"/>
          </p:nvPr>
        </p:nvSpPr>
        <p:spPr/>
        <p:txBody>
          <a:bodyPr/>
          <a:lstStyle/>
          <a:p>
            <a:r>
              <a:rPr lang="en-US" b="1" smtClean="0"/>
              <a:t> </a:t>
            </a:r>
            <a:endParaRPr lang="en-US" smtClean="0"/>
          </a:p>
          <a:p>
            <a:r>
              <a:rPr lang="en-US" smtClean="0"/>
              <a:t>1904-2000</a:t>
            </a:r>
          </a:p>
          <a:p>
            <a:r>
              <a:rPr lang="en-US" smtClean="0"/>
              <a:t> </a:t>
            </a:r>
          </a:p>
          <a:p>
            <a:r>
              <a:rPr lang="en-US" i="1" smtClean="0"/>
              <a:t>Around the Bend</a:t>
            </a:r>
            <a:endParaRPr lang="en-US" smtClean="0"/>
          </a:p>
          <a:p>
            <a:r>
              <a:rPr lang="en-US" smtClean="0"/>
              <a:t> </a:t>
            </a:r>
          </a:p>
          <a:p>
            <a:r>
              <a:rPr lang="en-US" smtClean="0"/>
              <a:t>1952</a:t>
            </a:r>
          </a:p>
          <a:p>
            <a:r>
              <a:rPr lang="en-US" smtClean="0"/>
              <a:t> </a:t>
            </a:r>
          </a:p>
          <a:p>
            <a:r>
              <a:rPr lang="en-US" smtClean="0"/>
              <a:t>Oil on panel</a:t>
            </a:r>
          </a:p>
          <a:p>
            <a:r>
              <a:rPr lang="en-US" smtClean="0"/>
              <a:t> </a:t>
            </a:r>
          </a:p>
          <a:p>
            <a:r>
              <a:rPr lang="en-US" smtClean="0"/>
              <a:t>On loan from the Southern Ohio Museum:</a:t>
            </a:r>
          </a:p>
          <a:p>
            <a:r>
              <a:rPr lang="en-US" smtClean="0"/>
              <a:t>Gift of the family of the late Richard H. and Helen Fenton</a:t>
            </a:r>
          </a:p>
          <a:p>
            <a:endParaRPr lang="en-US" smtClean="0"/>
          </a:p>
        </p:txBody>
      </p:sp>
      <p:pic>
        <p:nvPicPr>
          <p:cNvPr id="60419" name="Content Placeholder 7" descr="CARTER_aroundthebend.jpg"/>
          <p:cNvPicPr>
            <a:picLocks noGrp="1" noChangeAspect="1"/>
          </p:cNvPicPr>
          <p:nvPr>
            <p:ph sz="half" idx="1"/>
          </p:nvPr>
        </p:nvPicPr>
        <p:blipFill>
          <a:blip r:embed="rId2" cstate="screen"/>
          <a:srcRect/>
          <a:stretch>
            <a:fillRect/>
          </a:stretch>
        </p:blipFill>
        <p:spPr>
          <a:xfrm>
            <a:off x="5257800" y="1524000"/>
            <a:ext cx="2706688" cy="4572000"/>
          </a:xfrm>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a:xfrm>
            <a:off x="685800" y="533400"/>
            <a:ext cx="2743200" cy="1162050"/>
          </a:xfrm>
        </p:spPr>
        <p:txBody>
          <a:bodyPr/>
          <a:lstStyle/>
          <a:p>
            <a:r>
              <a:rPr lang="en-US" sz="2400" smtClean="0"/>
              <a:t>PAUL EMORY</a:t>
            </a:r>
          </a:p>
        </p:txBody>
      </p:sp>
      <p:sp>
        <p:nvSpPr>
          <p:cNvPr id="61442" name="Text Placeholder 2"/>
          <p:cNvSpPr>
            <a:spLocks noGrp="1"/>
          </p:cNvSpPr>
          <p:nvPr>
            <p:ph type="body" idx="2"/>
          </p:nvPr>
        </p:nvSpPr>
        <p:spPr/>
        <p:txBody>
          <a:bodyPr/>
          <a:lstStyle/>
          <a:p>
            <a:endParaRPr lang="en-US" smtClean="0"/>
          </a:p>
          <a:p>
            <a:r>
              <a:rPr lang="en-US" smtClean="0"/>
              <a:t>Born 1958</a:t>
            </a:r>
          </a:p>
          <a:p>
            <a:endParaRPr lang="en-US" i="1" smtClean="0"/>
          </a:p>
          <a:p>
            <a:r>
              <a:rPr lang="en-US" i="1" smtClean="0"/>
              <a:t>Ohio Corn</a:t>
            </a:r>
            <a:endParaRPr lang="en-US" smtClean="0"/>
          </a:p>
          <a:p>
            <a:endParaRPr lang="en-US" smtClean="0"/>
          </a:p>
          <a:p>
            <a:r>
              <a:rPr lang="en-US" smtClean="0"/>
              <a:t>2006</a:t>
            </a:r>
          </a:p>
          <a:p>
            <a:endParaRPr lang="en-US" smtClean="0"/>
          </a:p>
          <a:p>
            <a:r>
              <a:rPr lang="en-US" smtClean="0"/>
              <a:t>Oil on canvas</a:t>
            </a:r>
          </a:p>
          <a:p>
            <a:r>
              <a:rPr lang="en-US" smtClean="0"/>
              <a:t>(36 x 30)</a:t>
            </a:r>
          </a:p>
          <a:p>
            <a:endParaRPr lang="en-US" smtClean="0"/>
          </a:p>
          <a:p>
            <a:r>
              <a:rPr lang="en-US" smtClean="0"/>
              <a:t>Collection of the Supreme Court of Ohio</a:t>
            </a:r>
          </a:p>
          <a:p>
            <a:endParaRPr lang="en-US" smtClean="0"/>
          </a:p>
        </p:txBody>
      </p:sp>
      <p:pic>
        <p:nvPicPr>
          <p:cNvPr id="61443" name="Content Placeholder 4" descr="EMORY_Ohio Corn.jpg"/>
          <p:cNvPicPr>
            <a:picLocks noGrp="1" noChangeAspect="1"/>
          </p:cNvPicPr>
          <p:nvPr>
            <p:ph sz="half" idx="1"/>
          </p:nvPr>
        </p:nvPicPr>
        <p:blipFill>
          <a:blip r:embed="rId2" cstate="screen"/>
          <a:srcRect/>
          <a:stretch>
            <a:fillRect/>
          </a:stretch>
        </p:blipFill>
        <p:spPr>
          <a:xfrm>
            <a:off x="3581400" y="1371600"/>
            <a:ext cx="5111750" cy="4289425"/>
          </a:xfrm>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a:xfrm>
            <a:off x="685800" y="514350"/>
            <a:ext cx="2743200" cy="1162050"/>
          </a:xfrm>
        </p:spPr>
        <p:txBody>
          <a:bodyPr/>
          <a:lstStyle/>
          <a:p>
            <a:r>
              <a:rPr lang="en-US" sz="2400" smtClean="0"/>
              <a:t>KOJO KAMAU</a:t>
            </a:r>
          </a:p>
        </p:txBody>
      </p:sp>
      <p:sp>
        <p:nvSpPr>
          <p:cNvPr id="62466" name="Text Placeholder 2"/>
          <p:cNvSpPr>
            <a:spLocks noGrp="1"/>
          </p:cNvSpPr>
          <p:nvPr>
            <p:ph type="body" idx="2"/>
          </p:nvPr>
        </p:nvSpPr>
        <p:spPr/>
        <p:txBody>
          <a:bodyPr/>
          <a:lstStyle/>
          <a:p>
            <a:endParaRPr lang="en-US" smtClean="0"/>
          </a:p>
          <a:p>
            <a:r>
              <a:rPr lang="en-US" smtClean="0"/>
              <a:t>Born 1939</a:t>
            </a:r>
          </a:p>
          <a:p>
            <a:endParaRPr lang="en-US" i="1" smtClean="0"/>
          </a:p>
          <a:p>
            <a:r>
              <a:rPr lang="en-US" i="1" smtClean="0"/>
              <a:t>Elijah Pierce</a:t>
            </a:r>
            <a:endParaRPr lang="en-US" smtClean="0"/>
          </a:p>
          <a:p>
            <a:endParaRPr lang="en-US" smtClean="0"/>
          </a:p>
          <a:p>
            <a:r>
              <a:rPr lang="en-US" smtClean="0"/>
              <a:t>1974</a:t>
            </a:r>
          </a:p>
          <a:p>
            <a:endParaRPr lang="en-US" smtClean="0"/>
          </a:p>
          <a:p>
            <a:r>
              <a:rPr lang="en-US" smtClean="0"/>
              <a:t>Black and white photograph</a:t>
            </a:r>
          </a:p>
          <a:p>
            <a:r>
              <a:rPr lang="en-US" smtClean="0"/>
              <a:t>(21 x 25 with frame)</a:t>
            </a:r>
          </a:p>
          <a:p>
            <a:endParaRPr lang="en-US" smtClean="0"/>
          </a:p>
          <a:p>
            <a:r>
              <a:rPr lang="en-US" smtClean="0"/>
              <a:t>Collection of the Supreme Court of Ohio</a:t>
            </a:r>
          </a:p>
          <a:p>
            <a:endParaRPr lang="en-US" smtClean="0"/>
          </a:p>
        </p:txBody>
      </p:sp>
      <p:pic>
        <p:nvPicPr>
          <p:cNvPr id="62467" name="Content Placeholder 4" descr="KAMAU_ElijahPierce.tif"/>
          <p:cNvPicPr>
            <a:picLocks noGrp="1" noChangeAspect="1"/>
          </p:cNvPicPr>
          <p:nvPr>
            <p:ph sz="half" idx="1"/>
          </p:nvPr>
        </p:nvPicPr>
        <p:blipFill>
          <a:blip r:embed="rId2" cstate="screen"/>
          <a:srcRect/>
          <a:stretch>
            <a:fillRect/>
          </a:stretch>
        </p:blipFill>
        <p:spPr>
          <a:xfrm>
            <a:off x="4343400" y="1295400"/>
            <a:ext cx="3643313" cy="4572000"/>
          </a:xfr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p:cNvSpPr>
            <a:spLocks noGrp="1"/>
          </p:cNvSpPr>
          <p:nvPr>
            <p:ph type="title"/>
          </p:nvPr>
        </p:nvSpPr>
        <p:spPr>
          <a:xfrm>
            <a:off x="685800" y="514350"/>
            <a:ext cx="2743200" cy="1162050"/>
          </a:xfrm>
        </p:spPr>
        <p:txBody>
          <a:bodyPr/>
          <a:lstStyle/>
          <a:p>
            <a:r>
              <a:rPr lang="en-US" sz="2400" smtClean="0"/>
              <a:t>PAUL HAMILTON</a:t>
            </a:r>
          </a:p>
        </p:txBody>
      </p:sp>
      <p:sp>
        <p:nvSpPr>
          <p:cNvPr id="63490" name="Text Placeholder 2"/>
          <p:cNvSpPr>
            <a:spLocks noGrp="1"/>
          </p:cNvSpPr>
          <p:nvPr>
            <p:ph type="body" idx="2"/>
          </p:nvPr>
        </p:nvSpPr>
        <p:spPr/>
        <p:txBody>
          <a:bodyPr/>
          <a:lstStyle/>
          <a:p>
            <a:endParaRPr lang="en-US" smtClean="0"/>
          </a:p>
          <a:p>
            <a:r>
              <a:rPr lang="en-US" smtClean="0"/>
              <a:t>Born 1965</a:t>
            </a:r>
          </a:p>
          <a:p>
            <a:endParaRPr lang="en-US" i="1" smtClean="0"/>
          </a:p>
          <a:p>
            <a:r>
              <a:rPr lang="en-US" i="1" smtClean="0"/>
              <a:t>Neighborly Respect</a:t>
            </a:r>
            <a:endParaRPr lang="en-US" smtClean="0"/>
          </a:p>
          <a:p>
            <a:endParaRPr lang="en-US" smtClean="0"/>
          </a:p>
          <a:p>
            <a:r>
              <a:rPr lang="en-US" smtClean="0"/>
              <a:t>2007</a:t>
            </a:r>
          </a:p>
          <a:p>
            <a:endParaRPr lang="en-US" smtClean="0"/>
          </a:p>
          <a:p>
            <a:r>
              <a:rPr lang="en-US" smtClean="0"/>
              <a:t>Oil on canvas</a:t>
            </a:r>
          </a:p>
          <a:p>
            <a:r>
              <a:rPr lang="en-US" smtClean="0"/>
              <a:t>(32.5 x 38.5)</a:t>
            </a:r>
          </a:p>
          <a:p>
            <a:endParaRPr lang="en-US" smtClean="0"/>
          </a:p>
          <a:p>
            <a:r>
              <a:rPr lang="en-US" smtClean="0"/>
              <a:t>Collection of the Supreme Court of Ohio</a:t>
            </a:r>
          </a:p>
          <a:p>
            <a:endParaRPr lang="en-US" smtClean="0"/>
          </a:p>
        </p:txBody>
      </p:sp>
      <p:pic>
        <p:nvPicPr>
          <p:cNvPr id="63491" name="Content Placeholder 4" descr="HAMILTON_Neighborly Respect.tif"/>
          <p:cNvPicPr>
            <a:picLocks noGrp="1" noChangeAspect="1"/>
          </p:cNvPicPr>
          <p:nvPr>
            <p:ph sz="half" idx="1"/>
          </p:nvPr>
        </p:nvPicPr>
        <p:blipFill>
          <a:blip r:embed="rId2" cstate="screen"/>
          <a:srcRect/>
          <a:stretch>
            <a:fillRect/>
          </a:stretch>
        </p:blipFill>
        <p:spPr>
          <a:xfrm>
            <a:off x="3581400" y="1371600"/>
            <a:ext cx="5111750" cy="4103688"/>
          </a:xfrm>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p:nvPr>
        </p:nvSpPr>
        <p:spPr>
          <a:xfrm>
            <a:off x="685800" y="514350"/>
            <a:ext cx="2743200" cy="1162050"/>
          </a:xfrm>
        </p:spPr>
        <p:txBody>
          <a:bodyPr/>
          <a:lstStyle/>
          <a:p>
            <a:r>
              <a:rPr lang="en-US" sz="2400" smtClean="0"/>
              <a:t>REBECCA TAFT</a:t>
            </a:r>
          </a:p>
        </p:txBody>
      </p:sp>
      <p:sp>
        <p:nvSpPr>
          <p:cNvPr id="64514" name="Text Placeholder 2"/>
          <p:cNvSpPr>
            <a:spLocks noGrp="1"/>
          </p:cNvSpPr>
          <p:nvPr>
            <p:ph type="body" idx="2"/>
          </p:nvPr>
        </p:nvSpPr>
        <p:spPr/>
        <p:txBody>
          <a:bodyPr/>
          <a:lstStyle/>
          <a:p>
            <a:endParaRPr lang="en-US" smtClean="0"/>
          </a:p>
          <a:p>
            <a:r>
              <a:rPr lang="en-US" smtClean="0"/>
              <a:t>Born 1934</a:t>
            </a:r>
          </a:p>
          <a:p>
            <a:endParaRPr lang="en-US" i="1" smtClean="0"/>
          </a:p>
          <a:p>
            <a:r>
              <a:rPr lang="en-US" i="1" smtClean="0"/>
              <a:t>Parrots and Darwins</a:t>
            </a:r>
            <a:endParaRPr lang="en-US" smtClean="0"/>
          </a:p>
          <a:p>
            <a:endParaRPr lang="en-US" smtClean="0"/>
          </a:p>
          <a:p>
            <a:r>
              <a:rPr lang="en-US" smtClean="0"/>
              <a:t>2007</a:t>
            </a:r>
          </a:p>
          <a:p>
            <a:endParaRPr lang="en-US" smtClean="0"/>
          </a:p>
          <a:p>
            <a:r>
              <a:rPr lang="en-US" smtClean="0"/>
              <a:t>Watercolor</a:t>
            </a:r>
          </a:p>
          <a:p>
            <a:r>
              <a:rPr lang="en-US" smtClean="0"/>
              <a:t>(18 x 22)</a:t>
            </a:r>
          </a:p>
          <a:p>
            <a:endParaRPr lang="en-US" smtClean="0"/>
          </a:p>
          <a:p>
            <a:r>
              <a:rPr lang="en-US" smtClean="0"/>
              <a:t>Collection of the Supreme Court of Ohio</a:t>
            </a:r>
          </a:p>
          <a:p>
            <a:endParaRPr lang="en-US" smtClean="0"/>
          </a:p>
        </p:txBody>
      </p:sp>
      <p:pic>
        <p:nvPicPr>
          <p:cNvPr id="64515" name="Content Placeholder 4" descr="TAFT_Parrots and Darwins.tif"/>
          <p:cNvPicPr>
            <a:picLocks noGrp="1" noChangeAspect="1"/>
          </p:cNvPicPr>
          <p:nvPr>
            <p:ph sz="half" idx="1"/>
          </p:nvPr>
        </p:nvPicPr>
        <p:blipFill>
          <a:blip r:embed="rId2" cstate="screen"/>
          <a:srcRect/>
          <a:stretch>
            <a:fillRect/>
          </a:stretch>
        </p:blipFill>
        <p:spPr>
          <a:xfrm>
            <a:off x="4648200" y="1295400"/>
            <a:ext cx="3011488" cy="4572000"/>
          </a:xfrm>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fontAlgn="auto">
              <a:spcAft>
                <a:spcPts val="0"/>
              </a:spcAft>
              <a:defRPr/>
            </a:pPr>
            <a:r>
              <a:rPr sz="9600" smtClean="0">
                <a:solidFill>
                  <a:srgbClr val="002060"/>
                </a:solidFill>
                <a:latin typeface="+mn-lt"/>
              </a:rPr>
              <a:t>Eighth</a:t>
            </a:r>
            <a:endParaRPr sz="9600">
              <a:latin typeface="+mn-lt"/>
            </a:endParaRPr>
          </a:p>
        </p:txBody>
      </p:sp>
      <p:sp>
        <p:nvSpPr>
          <p:cNvPr id="65538" name="Text Placeholder 4"/>
          <p:cNvSpPr>
            <a:spLocks noGrp="1"/>
          </p:cNvSpPr>
          <p:nvPr>
            <p:ph type="body" idx="1"/>
          </p:nvPr>
        </p:nvSpPr>
        <p:spPr>
          <a:xfrm>
            <a:off x="533400" y="2743200"/>
            <a:ext cx="7961313" cy="2590800"/>
          </a:xfrm>
        </p:spPr>
        <p:txBody>
          <a:bodyPr/>
          <a:lstStyle/>
          <a:p>
            <a:pPr algn="ctr"/>
            <a:r>
              <a:rPr lang="en-US" sz="9600" b="1" smtClean="0">
                <a:solidFill>
                  <a:srgbClr val="002060"/>
                </a:solidFill>
              </a:rPr>
              <a:t>Floor</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3"/>
          <p:cNvSpPr>
            <a:spLocks noGrp="1"/>
          </p:cNvSpPr>
          <p:nvPr>
            <p:ph type="title"/>
          </p:nvPr>
        </p:nvSpPr>
        <p:spPr>
          <a:xfrm>
            <a:off x="457200" y="704850"/>
            <a:ext cx="8229600" cy="1047750"/>
          </a:xfrm>
        </p:spPr>
        <p:txBody>
          <a:bodyPr/>
          <a:lstStyle/>
          <a:p>
            <a:pPr algn="ctr"/>
            <a:r>
              <a:rPr lang="en-US" sz="2400" b="1" smtClean="0"/>
              <a:t>DEBRA DAWSON</a:t>
            </a:r>
            <a:r>
              <a:rPr lang="en-US" sz="2400" smtClean="0"/>
              <a:t/>
            </a:r>
            <a:br>
              <a:rPr lang="en-US" sz="2400" smtClean="0"/>
            </a:br>
            <a:r>
              <a:rPr lang="en-US" sz="1800" smtClean="0">
                <a:solidFill>
                  <a:schemeClr val="tx1"/>
                </a:solidFill>
                <a:latin typeface="Constantia" pitchFamily="18" charset="0"/>
              </a:rPr>
              <a:t>Born 1950</a:t>
            </a:r>
            <a:br>
              <a:rPr lang="en-US" sz="1800" smtClean="0">
                <a:solidFill>
                  <a:schemeClr val="tx1"/>
                </a:solidFill>
                <a:latin typeface="Constantia" pitchFamily="18" charset="0"/>
              </a:rPr>
            </a:br>
            <a:r>
              <a:rPr lang="en-US" sz="1800" smtClean="0">
                <a:solidFill>
                  <a:schemeClr val="tx1"/>
                </a:solidFill>
                <a:latin typeface="Constantia" pitchFamily="18" charset="0"/>
              </a:rPr>
              <a:t>Oil on panel</a:t>
            </a:r>
            <a:br>
              <a:rPr lang="en-US" sz="1800" smtClean="0">
                <a:solidFill>
                  <a:schemeClr val="tx1"/>
                </a:solidFill>
                <a:latin typeface="Constantia" pitchFamily="18" charset="0"/>
              </a:rPr>
            </a:br>
            <a:r>
              <a:rPr lang="en-US" sz="1800" smtClean="0">
                <a:solidFill>
                  <a:schemeClr val="tx1"/>
                </a:solidFill>
                <a:latin typeface="Constantia" pitchFamily="18" charset="0"/>
              </a:rPr>
              <a:t>Collection of the Supreme Court of Ohio</a:t>
            </a:r>
          </a:p>
        </p:txBody>
      </p:sp>
      <p:pic>
        <p:nvPicPr>
          <p:cNvPr id="66562" name="Content Placeholder 6" descr="DAWSON_Marblehead, Ohio Wetlands.jpg"/>
          <p:cNvPicPr>
            <a:picLocks noGrp="1" noChangeAspect="1"/>
          </p:cNvPicPr>
          <p:nvPr>
            <p:ph sz="half" idx="1"/>
          </p:nvPr>
        </p:nvPicPr>
        <p:blipFill>
          <a:blip r:embed="rId2" cstate="screen"/>
          <a:srcRect/>
          <a:stretch>
            <a:fillRect/>
          </a:stretch>
        </p:blipFill>
        <p:spPr>
          <a:xfrm>
            <a:off x="4648200" y="2438400"/>
            <a:ext cx="4038600" cy="3167063"/>
          </a:xfrm>
        </p:spPr>
      </p:pic>
      <p:pic>
        <p:nvPicPr>
          <p:cNvPr id="66563" name="Content Placeholder 7" descr="DAWSON_Misty Morn, Wooster, Ohio.jpg"/>
          <p:cNvPicPr>
            <a:picLocks noGrp="1" noChangeAspect="1"/>
          </p:cNvPicPr>
          <p:nvPr>
            <p:ph sz="half" idx="2"/>
          </p:nvPr>
        </p:nvPicPr>
        <p:blipFill>
          <a:blip r:embed="rId3" cstate="screen"/>
          <a:srcRect/>
          <a:stretch>
            <a:fillRect/>
          </a:stretch>
        </p:blipFill>
        <p:spPr>
          <a:xfrm>
            <a:off x="457200" y="1752600"/>
            <a:ext cx="3443288" cy="4433888"/>
          </a:xfrm>
        </p:spPr>
      </p:pic>
      <p:sp>
        <p:nvSpPr>
          <p:cNvPr id="66564" name="TextBox 8"/>
          <p:cNvSpPr txBox="1">
            <a:spLocks noChangeArrowheads="1"/>
          </p:cNvSpPr>
          <p:nvPr/>
        </p:nvSpPr>
        <p:spPr bwMode="auto">
          <a:xfrm>
            <a:off x="1219200" y="6248400"/>
            <a:ext cx="2286000" cy="457200"/>
          </a:xfrm>
          <a:prstGeom prst="rect">
            <a:avLst/>
          </a:prstGeom>
          <a:noFill/>
          <a:ln w="9525">
            <a:noFill/>
            <a:miter lim="800000"/>
            <a:headEnd/>
            <a:tailEnd/>
          </a:ln>
        </p:spPr>
        <p:txBody>
          <a:bodyPr>
            <a:spAutoFit/>
          </a:bodyPr>
          <a:lstStyle/>
          <a:p>
            <a:r>
              <a:rPr lang="en-US" sz="1200" i="1">
                <a:latin typeface="Constantia" pitchFamily="18" charset="0"/>
              </a:rPr>
              <a:t>Misty Morn, Wooster, Ohio </a:t>
            </a:r>
            <a:r>
              <a:rPr lang="en-US" sz="1200">
                <a:latin typeface="Constantia" pitchFamily="18" charset="0"/>
              </a:rPr>
              <a:t/>
            </a:r>
            <a:br>
              <a:rPr lang="en-US" sz="1200">
                <a:latin typeface="Constantia" pitchFamily="18" charset="0"/>
              </a:rPr>
            </a:br>
            <a:r>
              <a:rPr lang="en-US" sz="1200">
                <a:latin typeface="Constantia" pitchFamily="18" charset="0"/>
              </a:rPr>
              <a:t>2006 (10 x 8)</a:t>
            </a:r>
          </a:p>
        </p:txBody>
      </p:sp>
      <p:sp>
        <p:nvSpPr>
          <p:cNvPr id="66565" name="TextBox 9"/>
          <p:cNvSpPr txBox="1">
            <a:spLocks noChangeArrowheads="1"/>
          </p:cNvSpPr>
          <p:nvPr/>
        </p:nvSpPr>
        <p:spPr bwMode="auto">
          <a:xfrm>
            <a:off x="5715000" y="5791200"/>
            <a:ext cx="1981200" cy="461963"/>
          </a:xfrm>
          <a:prstGeom prst="rect">
            <a:avLst/>
          </a:prstGeom>
          <a:noFill/>
          <a:ln w="9525">
            <a:noFill/>
            <a:miter lim="800000"/>
            <a:headEnd/>
            <a:tailEnd/>
          </a:ln>
        </p:spPr>
        <p:txBody>
          <a:bodyPr>
            <a:spAutoFit/>
          </a:bodyPr>
          <a:lstStyle/>
          <a:p>
            <a:r>
              <a:rPr lang="en-US" sz="1200" i="1">
                <a:latin typeface="Constantia" pitchFamily="18" charset="0"/>
              </a:rPr>
              <a:t>Marblehead Ohio Wetlands </a:t>
            </a:r>
            <a:r>
              <a:rPr lang="en-US" sz="1200">
                <a:latin typeface="Constantia" pitchFamily="18" charset="0"/>
              </a:rPr>
              <a:t/>
            </a:r>
            <a:br>
              <a:rPr lang="en-US" sz="1200">
                <a:latin typeface="Constantia" pitchFamily="18" charset="0"/>
              </a:rPr>
            </a:br>
            <a:r>
              <a:rPr lang="en-US" sz="1200">
                <a:latin typeface="Constantia" pitchFamily="18" charset="0"/>
              </a:rPr>
              <a:t>2005 (8 x 10)</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4"/>
          <p:cNvSpPr>
            <a:spLocks noGrp="1"/>
          </p:cNvSpPr>
          <p:nvPr>
            <p:ph type="title"/>
          </p:nvPr>
        </p:nvSpPr>
        <p:spPr>
          <a:xfrm>
            <a:off x="685800" y="514350"/>
            <a:ext cx="2743200" cy="1390650"/>
          </a:xfrm>
        </p:spPr>
        <p:txBody>
          <a:bodyPr/>
          <a:lstStyle/>
          <a:p>
            <a:r>
              <a:rPr lang="en-US" sz="2400" smtClean="0"/>
              <a:t>TOM HARBRECHT</a:t>
            </a:r>
          </a:p>
        </p:txBody>
      </p:sp>
      <p:sp>
        <p:nvSpPr>
          <p:cNvPr id="67586" name="Text Placeholder 6"/>
          <p:cNvSpPr>
            <a:spLocks noGrp="1"/>
          </p:cNvSpPr>
          <p:nvPr>
            <p:ph type="body" idx="2"/>
          </p:nvPr>
        </p:nvSpPr>
        <p:spPr>
          <a:xfrm>
            <a:off x="685800" y="1905000"/>
            <a:ext cx="2743200" cy="4343400"/>
          </a:xfrm>
        </p:spPr>
        <p:txBody>
          <a:bodyPr/>
          <a:lstStyle/>
          <a:p>
            <a:r>
              <a:rPr lang="en-US" b="1" smtClean="0"/>
              <a:t> </a:t>
            </a:r>
            <a:endParaRPr lang="en-US" smtClean="0"/>
          </a:p>
          <a:p>
            <a:r>
              <a:rPr lang="en-US" smtClean="0"/>
              <a:t>Born 1953</a:t>
            </a:r>
          </a:p>
          <a:p>
            <a:r>
              <a:rPr lang="en-US" smtClean="0"/>
              <a:t> </a:t>
            </a:r>
          </a:p>
          <a:p>
            <a:r>
              <a:rPr lang="en-US" i="1" smtClean="0"/>
              <a:t>View of Mt. Logan from Adena</a:t>
            </a:r>
            <a:endParaRPr lang="en-US" smtClean="0"/>
          </a:p>
          <a:p>
            <a:r>
              <a:rPr lang="en-US" smtClean="0"/>
              <a:t> </a:t>
            </a:r>
          </a:p>
          <a:p>
            <a:r>
              <a:rPr lang="en-US" smtClean="0"/>
              <a:t>2003</a:t>
            </a:r>
          </a:p>
          <a:p>
            <a:r>
              <a:rPr lang="en-US" smtClean="0"/>
              <a:t> </a:t>
            </a:r>
          </a:p>
          <a:p>
            <a:r>
              <a:rPr lang="en-US" smtClean="0"/>
              <a:t>Oil on canvas</a:t>
            </a:r>
          </a:p>
          <a:p>
            <a:r>
              <a:rPr lang="en-US" smtClean="0"/>
              <a:t> </a:t>
            </a:r>
          </a:p>
          <a:p>
            <a:r>
              <a:rPr lang="en-US" smtClean="0"/>
              <a:t>On loan from the Ohio Historical Society</a:t>
            </a:r>
          </a:p>
          <a:p>
            <a:endParaRPr lang="en-US" smtClean="0"/>
          </a:p>
        </p:txBody>
      </p:sp>
      <p:pic>
        <p:nvPicPr>
          <p:cNvPr id="67587" name="Content Placeholder 7" descr="HARBRECHT_viewofmtloganfromadena.jpg"/>
          <p:cNvPicPr>
            <a:picLocks noGrp="1" noChangeAspect="1"/>
          </p:cNvPicPr>
          <p:nvPr>
            <p:ph sz="half" idx="1"/>
          </p:nvPr>
        </p:nvPicPr>
        <p:blipFill>
          <a:blip r:embed="rId2" cstate="screen"/>
          <a:srcRect/>
          <a:stretch>
            <a:fillRect/>
          </a:stretch>
        </p:blipFill>
        <p:spPr>
          <a:xfrm>
            <a:off x="3581400" y="1600200"/>
            <a:ext cx="5111750" cy="3836988"/>
          </a:xfrm>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fontAlgn="auto">
              <a:spcAft>
                <a:spcPts val="0"/>
              </a:spcAft>
              <a:defRPr/>
            </a:pPr>
            <a:r>
              <a:rPr sz="9600" smtClean="0">
                <a:solidFill>
                  <a:srgbClr val="002060"/>
                </a:solidFill>
                <a:latin typeface="+mn-lt"/>
              </a:rPr>
              <a:t>Ninth</a:t>
            </a:r>
            <a:endParaRPr sz="9600">
              <a:latin typeface="+mn-lt"/>
            </a:endParaRPr>
          </a:p>
        </p:txBody>
      </p:sp>
      <p:sp>
        <p:nvSpPr>
          <p:cNvPr id="68610" name="Text Placeholder 4"/>
          <p:cNvSpPr>
            <a:spLocks noGrp="1"/>
          </p:cNvSpPr>
          <p:nvPr>
            <p:ph type="body" idx="1"/>
          </p:nvPr>
        </p:nvSpPr>
        <p:spPr>
          <a:xfrm>
            <a:off x="533400" y="2743200"/>
            <a:ext cx="7961313" cy="2590800"/>
          </a:xfrm>
        </p:spPr>
        <p:txBody>
          <a:bodyPr/>
          <a:lstStyle/>
          <a:p>
            <a:pPr algn="ctr"/>
            <a:r>
              <a:rPr lang="en-US" sz="9600" b="1" smtClean="0">
                <a:solidFill>
                  <a:srgbClr val="002060"/>
                </a:solidFill>
              </a:rPr>
              <a:t>Floor</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p:cNvSpPr>
          <p:nvPr>
            <p:ph type="title"/>
          </p:nvPr>
        </p:nvSpPr>
        <p:spPr>
          <a:xfrm>
            <a:off x="685800" y="514350"/>
            <a:ext cx="2743200" cy="1162050"/>
          </a:xfrm>
        </p:spPr>
        <p:txBody>
          <a:bodyPr/>
          <a:lstStyle/>
          <a:p>
            <a:r>
              <a:rPr lang="en-US" sz="2400" smtClean="0"/>
              <a:t>DIANE POWELL</a:t>
            </a:r>
            <a:endParaRPr lang="en-US" smtClean="0"/>
          </a:p>
        </p:txBody>
      </p:sp>
      <p:sp>
        <p:nvSpPr>
          <p:cNvPr id="69634" name="Text Placeholder 2"/>
          <p:cNvSpPr>
            <a:spLocks noGrp="1"/>
          </p:cNvSpPr>
          <p:nvPr>
            <p:ph type="body" idx="2"/>
          </p:nvPr>
        </p:nvSpPr>
        <p:spPr/>
        <p:txBody>
          <a:bodyPr/>
          <a:lstStyle/>
          <a:p>
            <a:r>
              <a:rPr lang="en-US" b="1" smtClean="0"/>
              <a:t> </a:t>
            </a:r>
            <a:endParaRPr lang="en-US" smtClean="0"/>
          </a:p>
          <a:p>
            <a:r>
              <a:rPr lang="en-US" smtClean="0"/>
              <a:t>Born 1948</a:t>
            </a:r>
          </a:p>
          <a:p>
            <a:r>
              <a:rPr lang="en-US" smtClean="0"/>
              <a:t> </a:t>
            </a:r>
          </a:p>
          <a:p>
            <a:r>
              <a:rPr lang="en-US" i="1" smtClean="0"/>
              <a:t>Winter Night</a:t>
            </a:r>
            <a:endParaRPr lang="en-US" smtClean="0"/>
          </a:p>
          <a:p>
            <a:r>
              <a:rPr lang="en-US" smtClean="0"/>
              <a:t> </a:t>
            </a:r>
          </a:p>
          <a:p>
            <a:r>
              <a:rPr lang="en-US" smtClean="0"/>
              <a:t>1974</a:t>
            </a:r>
          </a:p>
          <a:p>
            <a:r>
              <a:rPr lang="en-US" smtClean="0"/>
              <a:t> </a:t>
            </a:r>
          </a:p>
          <a:p>
            <a:r>
              <a:rPr lang="en-US" smtClean="0"/>
              <a:t>Drawing and ink</a:t>
            </a:r>
          </a:p>
          <a:p>
            <a:r>
              <a:rPr lang="en-US" smtClean="0"/>
              <a:t>(9 x 13)</a:t>
            </a:r>
          </a:p>
          <a:p>
            <a:r>
              <a:rPr lang="en-US" smtClean="0"/>
              <a:t> </a:t>
            </a:r>
          </a:p>
          <a:p>
            <a:r>
              <a:rPr lang="en-US" smtClean="0"/>
              <a:t>Gift of Sheldon A. Taft</a:t>
            </a:r>
          </a:p>
          <a:p>
            <a:r>
              <a:rPr lang="en-US" smtClean="0"/>
              <a:t> </a:t>
            </a:r>
          </a:p>
          <a:p>
            <a:r>
              <a:rPr lang="en-US" smtClean="0"/>
              <a:t>Collection of the Supreme Court of Ohio</a:t>
            </a:r>
          </a:p>
          <a:p>
            <a:endParaRPr lang="en-US" smtClean="0"/>
          </a:p>
        </p:txBody>
      </p:sp>
      <p:pic>
        <p:nvPicPr>
          <p:cNvPr id="69635" name="Content Placeholder 4" descr="POWELL_cjoffice.jpg"/>
          <p:cNvPicPr>
            <a:picLocks noGrp="1" noChangeAspect="1"/>
          </p:cNvPicPr>
          <p:nvPr>
            <p:ph sz="half" idx="1"/>
          </p:nvPr>
        </p:nvPicPr>
        <p:blipFill>
          <a:blip r:embed="rId2" cstate="screen"/>
          <a:srcRect/>
          <a:stretch>
            <a:fillRect/>
          </a:stretch>
        </p:blipFill>
        <p:spPr>
          <a:xfrm>
            <a:off x="3581400" y="1524000"/>
            <a:ext cx="5111750" cy="3468688"/>
          </a:xfrm>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0"/>
            <a:ext cx="2743200" cy="1162050"/>
          </a:xfrm>
        </p:spPr>
        <p:txBody>
          <a:bodyPr/>
          <a:lstStyle/>
          <a:p>
            <a:pPr fontAlgn="auto">
              <a:spcAft>
                <a:spcPts val="0"/>
              </a:spcAft>
              <a:defRPr/>
            </a:pPr>
            <a:r>
              <a:rPr lang="en-US" sz="2400" cap="all" dirty="0" smtClean="0"/>
              <a:t>Silas Martin</a:t>
            </a:r>
            <a:endParaRPr lang="en-US" sz="2400" cap="all" dirty="0"/>
          </a:p>
        </p:txBody>
      </p:sp>
      <p:sp>
        <p:nvSpPr>
          <p:cNvPr id="70658" name="Text Placeholder 2"/>
          <p:cNvSpPr>
            <a:spLocks noGrp="1"/>
          </p:cNvSpPr>
          <p:nvPr>
            <p:ph type="body" idx="2"/>
          </p:nvPr>
        </p:nvSpPr>
        <p:spPr/>
        <p:txBody>
          <a:bodyPr/>
          <a:lstStyle/>
          <a:p>
            <a:endParaRPr lang="en-US" smtClean="0"/>
          </a:p>
          <a:p>
            <a:r>
              <a:rPr lang="en-US" smtClean="0"/>
              <a:t>1841 – 1906</a:t>
            </a:r>
          </a:p>
          <a:p>
            <a:endParaRPr lang="en-US" smtClean="0"/>
          </a:p>
          <a:p>
            <a:r>
              <a:rPr lang="en-US" i="1" smtClean="0"/>
              <a:t>Still Life with Apples</a:t>
            </a:r>
          </a:p>
          <a:p>
            <a:endParaRPr lang="en-US" smtClean="0"/>
          </a:p>
          <a:p>
            <a:r>
              <a:rPr lang="en-US" smtClean="0"/>
              <a:t>No date</a:t>
            </a:r>
          </a:p>
          <a:p>
            <a:endParaRPr lang="en-US" smtClean="0"/>
          </a:p>
          <a:p>
            <a:r>
              <a:rPr lang="en-US" smtClean="0"/>
              <a:t>Oil on masonite</a:t>
            </a:r>
          </a:p>
          <a:p>
            <a:endParaRPr lang="en-US" smtClean="0"/>
          </a:p>
          <a:p>
            <a:r>
              <a:rPr lang="en-US" smtClean="0"/>
              <a:t>On loan from the Columbus Museum of Art:  Gift of Orlando A. Miller</a:t>
            </a:r>
          </a:p>
        </p:txBody>
      </p:sp>
      <p:pic>
        <p:nvPicPr>
          <p:cNvPr id="70659" name="Content Placeholder 4" descr="1940.053.jpg"/>
          <p:cNvPicPr>
            <a:picLocks noGrp="1"/>
          </p:cNvPicPr>
          <p:nvPr>
            <p:ph sz="half" idx="1"/>
          </p:nvPr>
        </p:nvPicPr>
        <p:blipFill>
          <a:blip r:embed="rId2" cstate="screen"/>
          <a:srcRect/>
          <a:stretch>
            <a:fillRect/>
          </a:stretch>
        </p:blipFill>
        <p:spPr>
          <a:xfrm>
            <a:off x="4267200" y="1905000"/>
            <a:ext cx="3505200" cy="2895600"/>
          </a:xfrm>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0"/>
            <a:ext cx="2971800" cy="1162050"/>
          </a:xfrm>
        </p:spPr>
        <p:txBody>
          <a:bodyPr/>
          <a:lstStyle/>
          <a:p>
            <a:pPr fontAlgn="auto">
              <a:spcAft>
                <a:spcPts val="0"/>
              </a:spcAft>
              <a:defRPr/>
            </a:pPr>
            <a:r>
              <a:rPr lang="en-US" sz="2400" cap="all" dirty="0" smtClean="0"/>
              <a:t>Robert O. </a:t>
            </a:r>
            <a:r>
              <a:rPr lang="en-US" sz="2400" cap="all" dirty="0" err="1" smtClean="0"/>
              <a:t>Chadeayne</a:t>
            </a:r>
            <a:endParaRPr lang="en-US" cap="all" dirty="0"/>
          </a:p>
        </p:txBody>
      </p:sp>
      <p:sp>
        <p:nvSpPr>
          <p:cNvPr id="71682" name="Text Placeholder 2"/>
          <p:cNvSpPr>
            <a:spLocks noGrp="1"/>
          </p:cNvSpPr>
          <p:nvPr>
            <p:ph type="body" idx="2"/>
          </p:nvPr>
        </p:nvSpPr>
        <p:spPr/>
        <p:txBody>
          <a:bodyPr/>
          <a:lstStyle/>
          <a:p>
            <a:endParaRPr lang="en-US" smtClean="0"/>
          </a:p>
          <a:p>
            <a:r>
              <a:rPr lang="en-US" smtClean="0"/>
              <a:t>American, 1897 - 1981</a:t>
            </a:r>
          </a:p>
          <a:p>
            <a:endParaRPr lang="en-US" i="1" smtClean="0"/>
          </a:p>
          <a:p>
            <a:r>
              <a:rPr lang="en-US" i="1" smtClean="0"/>
              <a:t>Barnyard</a:t>
            </a:r>
            <a:endParaRPr lang="en-US" smtClean="0"/>
          </a:p>
          <a:p>
            <a:endParaRPr lang="en-US" smtClean="0"/>
          </a:p>
          <a:p>
            <a:r>
              <a:rPr lang="en-US" smtClean="0"/>
              <a:t>1931</a:t>
            </a:r>
          </a:p>
          <a:p>
            <a:endParaRPr lang="en-US" smtClean="0"/>
          </a:p>
          <a:p>
            <a:r>
              <a:rPr lang="en-US" smtClean="0"/>
              <a:t>Oil on canvas</a:t>
            </a:r>
          </a:p>
          <a:p>
            <a:endParaRPr lang="en-US" smtClean="0"/>
          </a:p>
          <a:p>
            <a:r>
              <a:rPr lang="en-US" smtClean="0"/>
              <a:t>On loan from the Columbus Museum of Art:  Columbus Art League Purchase Award</a:t>
            </a:r>
          </a:p>
          <a:p>
            <a:endParaRPr lang="en-US" smtClean="0"/>
          </a:p>
          <a:p>
            <a:r>
              <a:rPr lang="en-US" smtClean="0"/>
              <a:t>1931.283</a:t>
            </a:r>
          </a:p>
          <a:p>
            <a:endParaRPr lang="en-US" smtClean="0"/>
          </a:p>
          <a:p>
            <a:endParaRPr lang="en-US" smtClean="0"/>
          </a:p>
        </p:txBody>
      </p:sp>
      <p:pic>
        <p:nvPicPr>
          <p:cNvPr id="71683" name="Content Placeholder 4" descr="1931.283.JPG"/>
          <p:cNvPicPr>
            <a:picLocks noGrp="1"/>
          </p:cNvPicPr>
          <p:nvPr>
            <p:ph sz="half" idx="1"/>
          </p:nvPr>
        </p:nvPicPr>
        <p:blipFill>
          <a:blip r:embed="rId2" cstate="screen"/>
          <a:srcRect/>
          <a:stretch>
            <a:fillRect/>
          </a:stretch>
        </p:blipFill>
        <p:spPr>
          <a:xfrm>
            <a:off x="3575050" y="1844675"/>
            <a:ext cx="5111750" cy="4235450"/>
          </a:xfrm>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fontAlgn="auto">
              <a:spcAft>
                <a:spcPts val="0"/>
              </a:spcAft>
              <a:defRPr/>
            </a:pPr>
            <a:r>
              <a:rPr sz="9600" smtClean="0">
                <a:solidFill>
                  <a:srgbClr val="002060"/>
                </a:solidFill>
                <a:latin typeface="+mn-lt"/>
              </a:rPr>
              <a:t>Tenth</a:t>
            </a:r>
            <a:endParaRPr sz="9600">
              <a:latin typeface="+mn-lt"/>
            </a:endParaRPr>
          </a:p>
        </p:txBody>
      </p:sp>
      <p:sp>
        <p:nvSpPr>
          <p:cNvPr id="72706" name="Text Placeholder 4"/>
          <p:cNvSpPr>
            <a:spLocks noGrp="1"/>
          </p:cNvSpPr>
          <p:nvPr>
            <p:ph type="body" idx="1"/>
          </p:nvPr>
        </p:nvSpPr>
        <p:spPr>
          <a:xfrm>
            <a:off x="533400" y="2743200"/>
            <a:ext cx="7961313" cy="2590800"/>
          </a:xfrm>
        </p:spPr>
        <p:txBody>
          <a:bodyPr/>
          <a:lstStyle/>
          <a:p>
            <a:pPr algn="ctr"/>
            <a:r>
              <a:rPr lang="en-US" sz="9600" b="1" smtClean="0">
                <a:solidFill>
                  <a:srgbClr val="002060"/>
                </a:solidFill>
              </a:rPr>
              <a:t>Floor</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3"/>
          <p:cNvSpPr>
            <a:spLocks noGrp="1"/>
          </p:cNvSpPr>
          <p:nvPr>
            <p:ph type="title"/>
          </p:nvPr>
        </p:nvSpPr>
        <p:spPr>
          <a:xfrm>
            <a:off x="457200" y="704850"/>
            <a:ext cx="8229600" cy="1352550"/>
          </a:xfrm>
        </p:spPr>
        <p:txBody>
          <a:bodyPr/>
          <a:lstStyle/>
          <a:p>
            <a:pPr algn="ctr"/>
            <a:r>
              <a:rPr lang="en-US" sz="2000" b="1" smtClean="0"/>
              <a:t>Katherine Kadish</a:t>
            </a:r>
            <a:r>
              <a:rPr lang="en-US" sz="1800" smtClean="0"/>
              <a:t/>
            </a:r>
            <a:br>
              <a:rPr lang="en-US" sz="1800" smtClean="0"/>
            </a:br>
            <a:r>
              <a:rPr lang="en-US" sz="1800" smtClean="0">
                <a:solidFill>
                  <a:schemeClr val="tx1"/>
                </a:solidFill>
                <a:latin typeface="Constantia" pitchFamily="18" charset="0"/>
              </a:rPr>
              <a:t>Born 1939</a:t>
            </a:r>
            <a:br>
              <a:rPr lang="en-US" sz="1800" smtClean="0">
                <a:solidFill>
                  <a:schemeClr val="tx1"/>
                </a:solidFill>
                <a:latin typeface="Constantia" pitchFamily="18" charset="0"/>
              </a:rPr>
            </a:br>
            <a:r>
              <a:rPr lang="en-US" sz="1800" smtClean="0">
                <a:solidFill>
                  <a:schemeClr val="tx1"/>
                </a:solidFill>
                <a:latin typeface="Constantia" pitchFamily="18" charset="0"/>
              </a:rPr>
              <a:t>Oil and wax monotype</a:t>
            </a:r>
            <a:br>
              <a:rPr lang="en-US" sz="1800" smtClean="0">
                <a:solidFill>
                  <a:schemeClr val="tx1"/>
                </a:solidFill>
                <a:latin typeface="Constantia" pitchFamily="18" charset="0"/>
              </a:rPr>
            </a:br>
            <a:r>
              <a:rPr lang="en-US" sz="1800" smtClean="0">
                <a:solidFill>
                  <a:schemeClr val="tx1"/>
                </a:solidFill>
                <a:latin typeface="Constantia" pitchFamily="18" charset="0"/>
              </a:rPr>
              <a:t>Collection of the Supreme Court of Ohio</a:t>
            </a:r>
          </a:p>
        </p:txBody>
      </p:sp>
      <p:pic>
        <p:nvPicPr>
          <p:cNvPr id="73730" name="Content Placeholder 6" descr="KADISH_April Series 72A.tif"/>
          <p:cNvPicPr>
            <a:picLocks noGrp="1" noChangeAspect="1"/>
          </p:cNvPicPr>
          <p:nvPr>
            <p:ph sz="half" idx="1"/>
          </p:nvPr>
        </p:nvPicPr>
        <p:blipFill>
          <a:blip r:embed="rId2" cstate="screen"/>
          <a:srcRect/>
          <a:stretch>
            <a:fillRect/>
          </a:stretch>
        </p:blipFill>
        <p:spPr>
          <a:xfrm>
            <a:off x="4724400" y="2362200"/>
            <a:ext cx="4038600" cy="3279775"/>
          </a:xfrm>
        </p:spPr>
      </p:pic>
      <p:pic>
        <p:nvPicPr>
          <p:cNvPr id="73731" name="Content Placeholder 7" descr="KADISH_April Series 72B.tif"/>
          <p:cNvPicPr>
            <a:picLocks noGrp="1" noChangeAspect="1"/>
          </p:cNvPicPr>
          <p:nvPr>
            <p:ph sz="half" idx="2"/>
          </p:nvPr>
        </p:nvPicPr>
        <p:blipFill>
          <a:blip r:embed="rId3" cstate="screen"/>
          <a:srcRect/>
          <a:stretch>
            <a:fillRect/>
          </a:stretch>
        </p:blipFill>
        <p:spPr>
          <a:xfrm>
            <a:off x="381000" y="2590800"/>
            <a:ext cx="4038600" cy="3073400"/>
          </a:xfrm>
        </p:spPr>
      </p:pic>
      <p:sp>
        <p:nvSpPr>
          <p:cNvPr id="73732" name="TextBox 4"/>
          <p:cNvSpPr txBox="1">
            <a:spLocks noChangeArrowheads="1"/>
          </p:cNvSpPr>
          <p:nvPr/>
        </p:nvSpPr>
        <p:spPr bwMode="auto">
          <a:xfrm>
            <a:off x="1524000" y="5867400"/>
            <a:ext cx="1447800" cy="276225"/>
          </a:xfrm>
          <a:prstGeom prst="rect">
            <a:avLst/>
          </a:prstGeom>
          <a:noFill/>
          <a:ln w="9525">
            <a:noFill/>
            <a:miter lim="800000"/>
            <a:headEnd/>
            <a:tailEnd/>
          </a:ln>
        </p:spPr>
        <p:txBody>
          <a:bodyPr>
            <a:spAutoFit/>
          </a:bodyPr>
          <a:lstStyle/>
          <a:p>
            <a:pPr algn="ctr"/>
            <a:r>
              <a:rPr lang="en-US" sz="1200">
                <a:latin typeface="Constantia" pitchFamily="18" charset="0"/>
              </a:rPr>
              <a:t>April Series 72B</a:t>
            </a:r>
          </a:p>
        </p:txBody>
      </p:sp>
      <p:sp>
        <p:nvSpPr>
          <p:cNvPr id="73733" name="TextBox 5"/>
          <p:cNvSpPr txBox="1">
            <a:spLocks noChangeArrowheads="1"/>
          </p:cNvSpPr>
          <p:nvPr/>
        </p:nvSpPr>
        <p:spPr bwMode="auto">
          <a:xfrm>
            <a:off x="6172200" y="5867400"/>
            <a:ext cx="1447800" cy="276225"/>
          </a:xfrm>
          <a:prstGeom prst="rect">
            <a:avLst/>
          </a:prstGeom>
          <a:noFill/>
          <a:ln w="9525">
            <a:noFill/>
            <a:miter lim="800000"/>
            <a:headEnd/>
            <a:tailEnd/>
          </a:ln>
        </p:spPr>
        <p:txBody>
          <a:bodyPr>
            <a:spAutoFit/>
          </a:bodyPr>
          <a:lstStyle/>
          <a:p>
            <a:pPr algn="ctr"/>
            <a:r>
              <a:rPr lang="en-US" sz="1200">
                <a:latin typeface="Constantia" pitchFamily="18" charset="0"/>
              </a:rPr>
              <a:t>April Series 72A</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4"/>
          <p:cNvSpPr>
            <a:spLocks noGrp="1"/>
          </p:cNvSpPr>
          <p:nvPr>
            <p:ph type="title"/>
          </p:nvPr>
        </p:nvSpPr>
        <p:spPr>
          <a:xfrm>
            <a:off x="685800" y="514350"/>
            <a:ext cx="2743200" cy="1466850"/>
          </a:xfrm>
        </p:spPr>
        <p:txBody>
          <a:bodyPr/>
          <a:lstStyle/>
          <a:p>
            <a:r>
              <a:rPr lang="en-US" sz="2400" smtClean="0"/>
              <a:t>RICHARD REED</a:t>
            </a:r>
          </a:p>
        </p:txBody>
      </p:sp>
      <p:sp>
        <p:nvSpPr>
          <p:cNvPr id="74754" name="Text Placeholder 6"/>
          <p:cNvSpPr>
            <a:spLocks noGrp="1"/>
          </p:cNvSpPr>
          <p:nvPr>
            <p:ph type="body" idx="2"/>
          </p:nvPr>
        </p:nvSpPr>
        <p:spPr>
          <a:xfrm>
            <a:off x="685800" y="1981200"/>
            <a:ext cx="2743200" cy="4267200"/>
          </a:xfrm>
        </p:spPr>
        <p:txBody>
          <a:bodyPr/>
          <a:lstStyle/>
          <a:p>
            <a:r>
              <a:rPr lang="en-US" smtClean="0"/>
              <a:t> </a:t>
            </a:r>
          </a:p>
          <a:p>
            <a:r>
              <a:rPr lang="en-US" smtClean="0"/>
              <a:t>Born 1940</a:t>
            </a:r>
          </a:p>
          <a:p>
            <a:r>
              <a:rPr lang="en-US" smtClean="0"/>
              <a:t> </a:t>
            </a:r>
          </a:p>
          <a:p>
            <a:r>
              <a:rPr lang="en-US" i="1" smtClean="0"/>
              <a:t>Kent Reed and the Milk Cow</a:t>
            </a:r>
            <a:endParaRPr lang="en-US" smtClean="0"/>
          </a:p>
          <a:p>
            <a:r>
              <a:rPr lang="en-US" smtClean="0"/>
              <a:t> </a:t>
            </a:r>
          </a:p>
          <a:p>
            <a:r>
              <a:rPr lang="en-US" smtClean="0"/>
              <a:t>1985</a:t>
            </a:r>
          </a:p>
          <a:p>
            <a:r>
              <a:rPr lang="en-US" smtClean="0"/>
              <a:t> </a:t>
            </a:r>
          </a:p>
          <a:p>
            <a:r>
              <a:rPr lang="en-US" smtClean="0"/>
              <a:t>Oil on panel</a:t>
            </a:r>
          </a:p>
          <a:p>
            <a:r>
              <a:rPr lang="en-US" smtClean="0"/>
              <a:t>(26.25 x 20.25)</a:t>
            </a:r>
          </a:p>
          <a:p>
            <a:r>
              <a:rPr lang="en-US" smtClean="0"/>
              <a:t> </a:t>
            </a:r>
          </a:p>
          <a:p>
            <a:r>
              <a:rPr lang="en-US" smtClean="0"/>
              <a:t>Collection of the Supreme Court of Ohio</a:t>
            </a:r>
          </a:p>
          <a:p>
            <a:endParaRPr lang="en-US" smtClean="0"/>
          </a:p>
        </p:txBody>
      </p:sp>
      <p:pic>
        <p:nvPicPr>
          <p:cNvPr id="74755" name="Content Placeholder 7" descr="REED.jpg"/>
          <p:cNvPicPr>
            <a:picLocks noGrp="1" noChangeAspect="1"/>
          </p:cNvPicPr>
          <p:nvPr>
            <p:ph sz="half" idx="1"/>
          </p:nvPr>
        </p:nvPicPr>
        <p:blipFill>
          <a:blip r:embed="rId2" cstate="screen"/>
          <a:srcRect/>
          <a:stretch>
            <a:fillRect/>
          </a:stretch>
        </p:blipFill>
        <p:spPr>
          <a:xfrm>
            <a:off x="3581400" y="1524000"/>
            <a:ext cx="5111750" cy="3913188"/>
          </a:xfrm>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fontAlgn="auto">
              <a:spcAft>
                <a:spcPts val="0"/>
              </a:spcAft>
              <a:defRPr/>
            </a:pPr>
            <a:r>
              <a:rPr sz="9600" smtClean="0">
                <a:solidFill>
                  <a:srgbClr val="002060"/>
                </a:solidFill>
                <a:latin typeface="+mn-lt"/>
              </a:rPr>
              <a:t>Eleventh</a:t>
            </a:r>
            <a:endParaRPr sz="9600">
              <a:latin typeface="+mn-lt"/>
            </a:endParaRPr>
          </a:p>
        </p:txBody>
      </p:sp>
      <p:sp>
        <p:nvSpPr>
          <p:cNvPr id="75778" name="Text Placeholder 4"/>
          <p:cNvSpPr>
            <a:spLocks noGrp="1"/>
          </p:cNvSpPr>
          <p:nvPr>
            <p:ph type="body" idx="1"/>
          </p:nvPr>
        </p:nvSpPr>
        <p:spPr>
          <a:xfrm>
            <a:off x="533400" y="2743200"/>
            <a:ext cx="7961313" cy="2590800"/>
          </a:xfrm>
        </p:spPr>
        <p:txBody>
          <a:bodyPr/>
          <a:lstStyle/>
          <a:p>
            <a:pPr algn="ctr"/>
            <a:r>
              <a:rPr lang="en-US" sz="9600" b="1" smtClean="0">
                <a:solidFill>
                  <a:srgbClr val="002060"/>
                </a:solidFill>
              </a:rPr>
              <a:t>Floor</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704850"/>
            <a:ext cx="8229600" cy="1885950"/>
          </a:xfrm>
        </p:spPr>
        <p:txBody>
          <a:bodyPr>
            <a:normAutofit fontScale="90000"/>
          </a:bodyPr>
          <a:lstStyle/>
          <a:p>
            <a:pPr algn="ctr"/>
            <a:r>
              <a:rPr lang="en-US" sz="2200" b="1" dirty="0" smtClean="0"/>
              <a:t>Ron Anderson</a:t>
            </a:r>
            <a:r>
              <a:rPr lang="en-US" sz="1200" dirty="0" smtClean="0"/>
              <a:t/>
            </a:r>
            <a:br>
              <a:rPr lang="en-US" sz="1200" dirty="0" smtClean="0"/>
            </a:br>
            <a:r>
              <a:rPr lang="en-US" sz="1800" dirty="0" smtClean="0">
                <a:solidFill>
                  <a:schemeClr val="tx1"/>
                </a:solidFill>
                <a:latin typeface="Constantia" pitchFamily="18" charset="0"/>
              </a:rPr>
              <a:t>Born 1951</a:t>
            </a:r>
            <a:r>
              <a:rPr lang="en-US" sz="1800" dirty="0" smtClean="0">
                <a:latin typeface="Constantia" pitchFamily="18" charset="0"/>
              </a:rPr>
              <a:t> </a:t>
            </a:r>
            <a:br>
              <a:rPr lang="en-US" sz="1800" dirty="0" smtClean="0">
                <a:latin typeface="Constantia" pitchFamily="18" charset="0"/>
              </a:rPr>
            </a:br>
            <a:r>
              <a:rPr lang="en-US" sz="1800" dirty="0" smtClean="0">
                <a:solidFill>
                  <a:schemeClr val="tx1"/>
                </a:solidFill>
                <a:latin typeface="Constantia" pitchFamily="18" charset="0"/>
              </a:rPr>
              <a:t>From </a:t>
            </a:r>
            <a:r>
              <a:rPr lang="en-US" sz="1800" i="1" dirty="0" smtClean="0">
                <a:solidFill>
                  <a:schemeClr val="tx1"/>
                </a:solidFill>
                <a:latin typeface="Constantia" pitchFamily="18" charset="0"/>
              </a:rPr>
              <a:t>The History of the Rule of Law</a:t>
            </a:r>
            <a:r>
              <a:rPr lang="en-US" sz="1800" dirty="0" smtClean="0">
                <a:solidFill>
                  <a:schemeClr val="tx1"/>
                </a:solidFill>
                <a:latin typeface="Constantia" pitchFamily="18" charset="0"/>
              </a:rPr>
              <a:t> series </a:t>
            </a:r>
            <a:br>
              <a:rPr lang="en-US" sz="1800" dirty="0" smtClean="0">
                <a:solidFill>
                  <a:schemeClr val="tx1"/>
                </a:solidFill>
                <a:latin typeface="Constantia" pitchFamily="18" charset="0"/>
              </a:rPr>
            </a:br>
            <a:r>
              <a:rPr lang="en-US" sz="1800" i="1" dirty="0" smtClean="0">
                <a:solidFill>
                  <a:schemeClr val="tx1"/>
                </a:solidFill>
                <a:latin typeface="Constantia" pitchFamily="18" charset="0"/>
              </a:rPr>
              <a:t>Signing of the Constitution</a:t>
            </a:r>
            <a:r>
              <a:rPr lang="en-US" sz="1800" dirty="0" smtClean="0">
                <a:solidFill>
                  <a:schemeClr val="tx1"/>
                </a:solidFill>
                <a:latin typeface="Constantia" pitchFamily="18" charset="0"/>
              </a:rPr>
              <a:t/>
            </a:r>
            <a:br>
              <a:rPr lang="en-US" sz="1800" dirty="0" smtClean="0">
                <a:solidFill>
                  <a:schemeClr val="tx1"/>
                </a:solidFill>
                <a:latin typeface="Constantia" pitchFamily="18" charset="0"/>
              </a:rPr>
            </a:br>
            <a:r>
              <a:rPr lang="en-US" sz="1800" dirty="0" smtClean="0">
                <a:solidFill>
                  <a:schemeClr val="tx1"/>
                </a:solidFill>
                <a:latin typeface="Constantia" pitchFamily="18" charset="0"/>
              </a:rPr>
              <a:t>2005</a:t>
            </a:r>
            <a:br>
              <a:rPr lang="en-US" sz="1800" dirty="0" smtClean="0">
                <a:solidFill>
                  <a:schemeClr val="tx1"/>
                </a:solidFill>
                <a:latin typeface="Constantia" pitchFamily="18" charset="0"/>
              </a:rPr>
            </a:br>
            <a:r>
              <a:rPr lang="en-US" sz="1800" dirty="0" smtClean="0">
                <a:solidFill>
                  <a:schemeClr val="tx1"/>
                </a:solidFill>
                <a:latin typeface="Constantia" pitchFamily="18" charset="0"/>
              </a:rPr>
              <a:t>Oil on canvas</a:t>
            </a:r>
            <a:br>
              <a:rPr lang="en-US" sz="1800" dirty="0" smtClean="0">
                <a:solidFill>
                  <a:schemeClr val="tx1"/>
                </a:solidFill>
                <a:latin typeface="Constantia" pitchFamily="18" charset="0"/>
              </a:rPr>
            </a:br>
            <a:r>
              <a:rPr lang="en-US" sz="1800" dirty="0" smtClean="0">
                <a:solidFill>
                  <a:schemeClr val="tx1"/>
                </a:solidFill>
                <a:latin typeface="Constantia" pitchFamily="18" charset="0"/>
              </a:rPr>
              <a:t>Permanent loan from the Ohio State Bar Association</a:t>
            </a:r>
          </a:p>
        </p:txBody>
      </p:sp>
      <p:pic>
        <p:nvPicPr>
          <p:cNvPr id="76802" name="Content Placeholder 5" descr="constitution.tif"/>
          <p:cNvPicPr>
            <a:picLocks noGrp="1" noChangeAspect="1"/>
          </p:cNvPicPr>
          <p:nvPr>
            <p:ph idx="1"/>
          </p:nvPr>
        </p:nvPicPr>
        <p:blipFill>
          <a:blip r:embed="rId2" cstate="screen"/>
          <a:srcRect/>
          <a:stretch>
            <a:fillRect/>
          </a:stretch>
        </p:blipFill>
        <p:spPr>
          <a:xfrm>
            <a:off x="457200" y="2667000"/>
            <a:ext cx="8229600" cy="3575050"/>
          </a:xfrm>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850"/>
            <a:ext cx="8229600" cy="2114550"/>
          </a:xfrm>
        </p:spPr>
        <p:txBody>
          <a:bodyPr>
            <a:normAutofit/>
          </a:bodyPr>
          <a:lstStyle/>
          <a:p>
            <a:pPr algn="ctr"/>
            <a:r>
              <a:rPr lang="en-US" sz="2200" b="1" dirty="0" smtClean="0"/>
              <a:t>Ron Anderson</a:t>
            </a:r>
            <a:r>
              <a:rPr lang="en-US" sz="1200" dirty="0" smtClean="0"/>
              <a:t/>
            </a:r>
            <a:br>
              <a:rPr lang="en-US" sz="1200" dirty="0" smtClean="0"/>
            </a:br>
            <a:r>
              <a:rPr lang="en-US" sz="1800" dirty="0" smtClean="0">
                <a:solidFill>
                  <a:schemeClr val="tx1"/>
                </a:solidFill>
                <a:latin typeface="Constantia" pitchFamily="18" charset="0"/>
              </a:rPr>
              <a:t>Born 1951 </a:t>
            </a:r>
            <a:br>
              <a:rPr lang="en-US" sz="1800" dirty="0" smtClean="0">
                <a:solidFill>
                  <a:schemeClr val="tx1"/>
                </a:solidFill>
                <a:latin typeface="Constantia" pitchFamily="18" charset="0"/>
              </a:rPr>
            </a:br>
            <a:r>
              <a:rPr lang="en-US" sz="1800" dirty="0" smtClean="0">
                <a:solidFill>
                  <a:schemeClr val="tx1"/>
                </a:solidFill>
                <a:latin typeface="Constantia" pitchFamily="18" charset="0"/>
              </a:rPr>
              <a:t>From </a:t>
            </a:r>
            <a:r>
              <a:rPr lang="en-US" sz="1800" i="1" dirty="0" smtClean="0">
                <a:solidFill>
                  <a:schemeClr val="tx1"/>
                </a:solidFill>
                <a:latin typeface="Constantia" pitchFamily="18" charset="0"/>
              </a:rPr>
              <a:t>The History of the Rule of Law</a:t>
            </a:r>
            <a:r>
              <a:rPr lang="en-US" sz="1800" dirty="0" smtClean="0">
                <a:solidFill>
                  <a:schemeClr val="tx1"/>
                </a:solidFill>
                <a:latin typeface="Constantia" pitchFamily="18" charset="0"/>
              </a:rPr>
              <a:t> series </a:t>
            </a:r>
            <a:br>
              <a:rPr lang="en-US" sz="1800" dirty="0" smtClean="0">
                <a:solidFill>
                  <a:schemeClr val="tx1"/>
                </a:solidFill>
                <a:latin typeface="Constantia" pitchFamily="18" charset="0"/>
              </a:rPr>
            </a:br>
            <a:r>
              <a:rPr lang="en-US" sz="1800" i="1" dirty="0" smtClean="0">
                <a:solidFill>
                  <a:schemeClr val="tx1"/>
                </a:solidFill>
                <a:latin typeface="Constantia" pitchFamily="18" charset="0"/>
              </a:rPr>
              <a:t>Dethroning the Monarchy</a:t>
            </a:r>
            <a:r>
              <a:rPr lang="en-US" sz="1800" dirty="0" smtClean="0">
                <a:solidFill>
                  <a:schemeClr val="tx1"/>
                </a:solidFill>
                <a:latin typeface="Constantia" pitchFamily="18" charset="0"/>
              </a:rPr>
              <a:t/>
            </a:r>
            <a:br>
              <a:rPr lang="en-US" sz="1800" dirty="0" smtClean="0">
                <a:solidFill>
                  <a:schemeClr val="tx1"/>
                </a:solidFill>
                <a:latin typeface="Constantia" pitchFamily="18" charset="0"/>
              </a:rPr>
            </a:br>
            <a:r>
              <a:rPr lang="en-US" sz="1800" dirty="0" smtClean="0">
                <a:solidFill>
                  <a:schemeClr val="tx1"/>
                </a:solidFill>
                <a:latin typeface="Constantia" pitchFamily="18" charset="0"/>
              </a:rPr>
              <a:t>2005</a:t>
            </a:r>
            <a:br>
              <a:rPr lang="en-US" sz="1800" dirty="0" smtClean="0">
                <a:solidFill>
                  <a:schemeClr val="tx1"/>
                </a:solidFill>
                <a:latin typeface="Constantia" pitchFamily="18" charset="0"/>
              </a:rPr>
            </a:br>
            <a:r>
              <a:rPr lang="en-US" sz="1800" dirty="0" smtClean="0">
                <a:solidFill>
                  <a:schemeClr val="tx1"/>
                </a:solidFill>
                <a:latin typeface="Constantia" pitchFamily="18" charset="0"/>
              </a:rPr>
              <a:t>Oil on canvas</a:t>
            </a:r>
            <a:br>
              <a:rPr lang="en-US" sz="1800" dirty="0" smtClean="0">
                <a:solidFill>
                  <a:schemeClr val="tx1"/>
                </a:solidFill>
                <a:latin typeface="Constantia" pitchFamily="18" charset="0"/>
              </a:rPr>
            </a:br>
            <a:r>
              <a:rPr lang="en-US" sz="1800" dirty="0" smtClean="0">
                <a:solidFill>
                  <a:schemeClr val="tx1"/>
                </a:solidFill>
                <a:latin typeface="Constantia" pitchFamily="18" charset="0"/>
              </a:rPr>
              <a:t>Permanent loan from the Ohio State Bar Association</a:t>
            </a:r>
          </a:p>
        </p:txBody>
      </p:sp>
      <p:pic>
        <p:nvPicPr>
          <p:cNvPr id="77826" name="Content Placeholder 3" descr="dethroning.tif"/>
          <p:cNvPicPr>
            <a:picLocks noGrp="1" noChangeAspect="1"/>
          </p:cNvPicPr>
          <p:nvPr>
            <p:ph idx="1"/>
          </p:nvPr>
        </p:nvPicPr>
        <p:blipFill>
          <a:blip r:embed="rId2" cstate="screen"/>
          <a:srcRect/>
          <a:stretch>
            <a:fillRect/>
          </a:stretch>
        </p:blipFill>
        <p:spPr>
          <a:xfrm>
            <a:off x="457200" y="2895600"/>
            <a:ext cx="8229600" cy="3551238"/>
          </a:xfrm>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828800"/>
          </a:xfrm>
        </p:spPr>
        <p:txBody>
          <a:bodyPr>
            <a:normAutofit/>
          </a:bodyPr>
          <a:lstStyle/>
          <a:p>
            <a:pPr algn="ctr"/>
            <a:r>
              <a:rPr lang="en-US" sz="2000" b="1" dirty="0" smtClean="0"/>
              <a:t>Ron Anderson</a:t>
            </a:r>
            <a:r>
              <a:rPr lang="en-US" sz="1200" dirty="0" smtClean="0"/>
              <a:t/>
            </a:r>
            <a:br>
              <a:rPr lang="en-US" sz="1200" dirty="0" smtClean="0"/>
            </a:br>
            <a:r>
              <a:rPr lang="en-US" sz="1600" dirty="0" smtClean="0">
                <a:solidFill>
                  <a:schemeClr val="tx1"/>
                </a:solidFill>
                <a:latin typeface="+mn-lt"/>
              </a:rPr>
              <a:t>Born 1951 </a:t>
            </a:r>
            <a:br>
              <a:rPr lang="en-US" sz="1600" dirty="0" smtClean="0">
                <a:solidFill>
                  <a:schemeClr val="tx1"/>
                </a:solidFill>
                <a:latin typeface="+mn-lt"/>
              </a:rPr>
            </a:br>
            <a:r>
              <a:rPr lang="en-US" sz="1600" dirty="0" smtClean="0">
                <a:solidFill>
                  <a:schemeClr val="tx1"/>
                </a:solidFill>
                <a:latin typeface="+mn-lt"/>
              </a:rPr>
              <a:t>From </a:t>
            </a:r>
            <a:r>
              <a:rPr lang="en-US" sz="1600" i="1" dirty="0" smtClean="0">
                <a:solidFill>
                  <a:schemeClr val="tx1"/>
                </a:solidFill>
                <a:latin typeface="+mn-lt"/>
              </a:rPr>
              <a:t>The History of the Rule of Law</a:t>
            </a:r>
            <a:r>
              <a:rPr lang="en-US" sz="1600" dirty="0" smtClean="0">
                <a:solidFill>
                  <a:schemeClr val="tx1"/>
                </a:solidFill>
                <a:latin typeface="+mn-lt"/>
              </a:rPr>
              <a:t> series </a:t>
            </a:r>
            <a:br>
              <a:rPr lang="en-US" sz="1600" dirty="0" smtClean="0">
                <a:solidFill>
                  <a:schemeClr val="tx1"/>
                </a:solidFill>
                <a:latin typeface="+mn-lt"/>
              </a:rPr>
            </a:br>
            <a:r>
              <a:rPr lang="en-US" sz="1600" i="1" dirty="0" smtClean="0">
                <a:solidFill>
                  <a:schemeClr val="tx1"/>
                </a:solidFill>
                <a:latin typeface="+mn-lt"/>
              </a:rPr>
              <a:t>Draco, Coder of Law, and The Twelve Tables of Roman Law</a:t>
            </a:r>
            <a:r>
              <a:rPr lang="en-US" sz="1600" dirty="0" smtClean="0">
                <a:solidFill>
                  <a:schemeClr val="tx1"/>
                </a:solidFill>
                <a:latin typeface="+mn-lt"/>
              </a:rPr>
              <a:t/>
            </a:r>
            <a:br>
              <a:rPr lang="en-US" sz="1600" dirty="0" smtClean="0">
                <a:solidFill>
                  <a:schemeClr val="tx1"/>
                </a:solidFill>
                <a:latin typeface="+mn-lt"/>
              </a:rPr>
            </a:br>
            <a:r>
              <a:rPr lang="en-US" sz="1600" dirty="0" smtClean="0">
                <a:solidFill>
                  <a:schemeClr val="tx1"/>
                </a:solidFill>
                <a:latin typeface="+mn-lt"/>
              </a:rPr>
              <a:t>2005</a:t>
            </a:r>
            <a:br>
              <a:rPr lang="en-US" sz="1600" dirty="0" smtClean="0">
                <a:solidFill>
                  <a:schemeClr val="tx1"/>
                </a:solidFill>
                <a:latin typeface="+mn-lt"/>
              </a:rPr>
            </a:br>
            <a:r>
              <a:rPr lang="en-US" sz="1600" dirty="0" smtClean="0">
                <a:solidFill>
                  <a:schemeClr val="tx1"/>
                </a:solidFill>
                <a:latin typeface="+mn-lt"/>
              </a:rPr>
              <a:t>Oil on canvas</a:t>
            </a:r>
            <a:br>
              <a:rPr lang="en-US" sz="1600" dirty="0" smtClean="0">
                <a:solidFill>
                  <a:schemeClr val="tx1"/>
                </a:solidFill>
                <a:latin typeface="+mn-lt"/>
              </a:rPr>
            </a:br>
            <a:r>
              <a:rPr lang="en-US" sz="1600" dirty="0" smtClean="0">
                <a:solidFill>
                  <a:schemeClr val="tx1"/>
                </a:solidFill>
                <a:latin typeface="+mn-lt"/>
              </a:rPr>
              <a:t>Permanent loan from the Ohio State Bar Association</a:t>
            </a:r>
          </a:p>
        </p:txBody>
      </p:sp>
      <p:pic>
        <p:nvPicPr>
          <p:cNvPr id="78850" name="Content Placeholder 3" descr="draco.tif"/>
          <p:cNvPicPr>
            <a:picLocks noGrp="1" noChangeAspect="1"/>
          </p:cNvPicPr>
          <p:nvPr>
            <p:ph idx="1"/>
          </p:nvPr>
        </p:nvPicPr>
        <p:blipFill>
          <a:blip r:embed="rId2" cstate="screen"/>
          <a:srcRect/>
          <a:stretch>
            <a:fillRect/>
          </a:stretch>
        </p:blipFill>
        <p:spPr>
          <a:xfrm>
            <a:off x="457200" y="2514600"/>
            <a:ext cx="8229600" cy="3565525"/>
          </a:xfrm>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850"/>
            <a:ext cx="8229600" cy="1962150"/>
          </a:xfrm>
        </p:spPr>
        <p:txBody>
          <a:bodyPr>
            <a:normAutofit fontScale="90000"/>
          </a:bodyPr>
          <a:lstStyle/>
          <a:p>
            <a:pPr algn="ctr"/>
            <a:r>
              <a:rPr lang="en-US" sz="2200" b="1" dirty="0" smtClean="0"/>
              <a:t>Ron Anderson</a:t>
            </a:r>
            <a:r>
              <a:rPr lang="en-US" sz="1200" dirty="0" smtClean="0"/>
              <a:t/>
            </a:r>
            <a:br>
              <a:rPr lang="en-US" sz="1200" dirty="0" smtClean="0"/>
            </a:br>
            <a:r>
              <a:rPr lang="en-US" sz="1800" dirty="0" smtClean="0">
                <a:solidFill>
                  <a:schemeClr val="tx1"/>
                </a:solidFill>
                <a:latin typeface="Constantia" pitchFamily="18" charset="0"/>
              </a:rPr>
              <a:t>Born 1951 </a:t>
            </a:r>
            <a:br>
              <a:rPr lang="en-US" sz="1800" dirty="0" smtClean="0">
                <a:solidFill>
                  <a:schemeClr val="tx1"/>
                </a:solidFill>
                <a:latin typeface="Constantia" pitchFamily="18" charset="0"/>
              </a:rPr>
            </a:br>
            <a:r>
              <a:rPr lang="en-US" sz="1800" dirty="0" smtClean="0">
                <a:solidFill>
                  <a:schemeClr val="tx1"/>
                </a:solidFill>
                <a:latin typeface="Constantia" pitchFamily="18" charset="0"/>
              </a:rPr>
              <a:t>From </a:t>
            </a:r>
            <a:r>
              <a:rPr lang="en-US" sz="1800" i="1" dirty="0" smtClean="0">
                <a:solidFill>
                  <a:schemeClr val="tx1"/>
                </a:solidFill>
                <a:latin typeface="Constantia" pitchFamily="18" charset="0"/>
              </a:rPr>
              <a:t>The History of the Rule of Law</a:t>
            </a:r>
            <a:r>
              <a:rPr lang="en-US" sz="1800" dirty="0" smtClean="0">
                <a:solidFill>
                  <a:schemeClr val="tx1"/>
                </a:solidFill>
                <a:latin typeface="Constantia" pitchFamily="18" charset="0"/>
              </a:rPr>
              <a:t> series</a:t>
            </a:r>
            <a:br>
              <a:rPr lang="en-US" sz="1800" dirty="0" smtClean="0">
                <a:solidFill>
                  <a:schemeClr val="tx1"/>
                </a:solidFill>
                <a:latin typeface="Constantia" pitchFamily="18" charset="0"/>
              </a:rPr>
            </a:br>
            <a:r>
              <a:rPr lang="en-US" sz="1800" i="1" dirty="0" smtClean="0">
                <a:solidFill>
                  <a:schemeClr val="tx1"/>
                </a:solidFill>
                <a:latin typeface="Constantia" pitchFamily="18" charset="0"/>
              </a:rPr>
              <a:t>The Code of Hammurabi and The Rule of Ramses the Great </a:t>
            </a:r>
            <a:r>
              <a:rPr lang="en-US" sz="1800" dirty="0" smtClean="0">
                <a:solidFill>
                  <a:schemeClr val="tx1"/>
                </a:solidFill>
                <a:latin typeface="Constantia" pitchFamily="18" charset="0"/>
              </a:rPr>
              <a:t/>
            </a:r>
            <a:br>
              <a:rPr lang="en-US" sz="1800" dirty="0" smtClean="0">
                <a:solidFill>
                  <a:schemeClr val="tx1"/>
                </a:solidFill>
                <a:latin typeface="Constantia" pitchFamily="18" charset="0"/>
              </a:rPr>
            </a:br>
            <a:r>
              <a:rPr lang="en-US" sz="1800" dirty="0" smtClean="0">
                <a:solidFill>
                  <a:schemeClr val="tx1"/>
                </a:solidFill>
                <a:latin typeface="Constantia" pitchFamily="18" charset="0"/>
              </a:rPr>
              <a:t>2005</a:t>
            </a:r>
            <a:br>
              <a:rPr lang="en-US" sz="1800" dirty="0" smtClean="0">
                <a:solidFill>
                  <a:schemeClr val="tx1"/>
                </a:solidFill>
                <a:latin typeface="Constantia" pitchFamily="18" charset="0"/>
              </a:rPr>
            </a:br>
            <a:r>
              <a:rPr lang="en-US" sz="1800" dirty="0" smtClean="0">
                <a:solidFill>
                  <a:schemeClr val="tx1"/>
                </a:solidFill>
                <a:latin typeface="Constantia" pitchFamily="18" charset="0"/>
              </a:rPr>
              <a:t>Oil on canvas</a:t>
            </a:r>
            <a:br>
              <a:rPr lang="en-US" sz="1800" dirty="0" smtClean="0">
                <a:solidFill>
                  <a:schemeClr val="tx1"/>
                </a:solidFill>
                <a:latin typeface="Constantia" pitchFamily="18" charset="0"/>
              </a:rPr>
            </a:br>
            <a:r>
              <a:rPr lang="en-US" sz="1800" dirty="0" smtClean="0">
                <a:solidFill>
                  <a:schemeClr val="tx1"/>
                </a:solidFill>
                <a:latin typeface="Constantia" pitchFamily="18" charset="0"/>
              </a:rPr>
              <a:t>Permanent loan from the Ohio State Bar Association</a:t>
            </a:r>
          </a:p>
        </p:txBody>
      </p:sp>
      <p:pic>
        <p:nvPicPr>
          <p:cNvPr id="79874" name="Content Placeholder 3" descr="hammurabi.tif"/>
          <p:cNvPicPr>
            <a:picLocks noGrp="1" noChangeAspect="1"/>
          </p:cNvPicPr>
          <p:nvPr>
            <p:ph idx="1"/>
          </p:nvPr>
        </p:nvPicPr>
        <p:blipFill>
          <a:blip r:embed="rId2" cstate="screen"/>
          <a:srcRect/>
          <a:stretch>
            <a:fillRect/>
          </a:stretch>
        </p:blipFill>
        <p:spPr>
          <a:xfrm>
            <a:off x="457200" y="2743200"/>
            <a:ext cx="8229600" cy="3581400"/>
          </a:xfrm>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850"/>
            <a:ext cx="8229600" cy="2114550"/>
          </a:xfrm>
        </p:spPr>
        <p:txBody>
          <a:bodyPr>
            <a:normAutofit/>
          </a:bodyPr>
          <a:lstStyle/>
          <a:p>
            <a:pPr algn="ctr"/>
            <a:r>
              <a:rPr lang="en-US" sz="2000" b="1" dirty="0" smtClean="0"/>
              <a:t>Ron Anderson</a:t>
            </a:r>
            <a:r>
              <a:rPr lang="en-US" sz="1200" dirty="0" smtClean="0"/>
              <a:t/>
            </a:r>
            <a:br>
              <a:rPr lang="en-US" sz="1200" dirty="0" smtClean="0"/>
            </a:br>
            <a:r>
              <a:rPr lang="en-US" sz="1600" dirty="0" smtClean="0">
                <a:solidFill>
                  <a:schemeClr val="tx1"/>
                </a:solidFill>
                <a:latin typeface="Constantia" pitchFamily="18" charset="0"/>
              </a:rPr>
              <a:t>Born 1951 </a:t>
            </a:r>
            <a:br>
              <a:rPr lang="en-US" sz="1600" dirty="0" smtClean="0">
                <a:solidFill>
                  <a:schemeClr val="tx1"/>
                </a:solidFill>
                <a:latin typeface="Constantia" pitchFamily="18" charset="0"/>
              </a:rPr>
            </a:br>
            <a:r>
              <a:rPr lang="en-US" sz="1600" dirty="0" smtClean="0">
                <a:solidFill>
                  <a:schemeClr val="tx1"/>
                </a:solidFill>
                <a:latin typeface="Constantia" pitchFamily="18" charset="0"/>
              </a:rPr>
              <a:t>From </a:t>
            </a:r>
            <a:r>
              <a:rPr lang="en-US" sz="1600" i="1" dirty="0" smtClean="0">
                <a:solidFill>
                  <a:schemeClr val="tx1"/>
                </a:solidFill>
                <a:latin typeface="Constantia" pitchFamily="18" charset="0"/>
              </a:rPr>
              <a:t>The History of the Rule of Law</a:t>
            </a:r>
            <a:r>
              <a:rPr lang="en-US" sz="1600" dirty="0" smtClean="0">
                <a:solidFill>
                  <a:schemeClr val="tx1"/>
                </a:solidFill>
                <a:latin typeface="Constantia" pitchFamily="18" charset="0"/>
              </a:rPr>
              <a:t> series </a:t>
            </a:r>
            <a:br>
              <a:rPr lang="en-US" sz="1600" dirty="0" smtClean="0">
                <a:solidFill>
                  <a:schemeClr val="tx1"/>
                </a:solidFill>
                <a:latin typeface="Constantia" pitchFamily="18" charset="0"/>
              </a:rPr>
            </a:br>
            <a:r>
              <a:rPr lang="en-US" sz="1600" i="1" dirty="0" smtClean="0">
                <a:solidFill>
                  <a:schemeClr val="tx1"/>
                </a:solidFill>
                <a:latin typeface="Constantia" pitchFamily="18" charset="0"/>
              </a:rPr>
              <a:t>Lady Justice Leading the People</a:t>
            </a:r>
            <a:r>
              <a:rPr lang="en-US" sz="1600" dirty="0" smtClean="0">
                <a:solidFill>
                  <a:schemeClr val="tx1"/>
                </a:solidFill>
                <a:latin typeface="Constantia" pitchFamily="18" charset="0"/>
              </a:rPr>
              <a:t/>
            </a:r>
            <a:br>
              <a:rPr lang="en-US" sz="1600" dirty="0" smtClean="0">
                <a:solidFill>
                  <a:schemeClr val="tx1"/>
                </a:solidFill>
                <a:latin typeface="Constantia" pitchFamily="18" charset="0"/>
              </a:rPr>
            </a:br>
            <a:r>
              <a:rPr lang="en-US" sz="1600" dirty="0" smtClean="0">
                <a:solidFill>
                  <a:schemeClr val="tx1"/>
                </a:solidFill>
                <a:latin typeface="Constantia" pitchFamily="18" charset="0"/>
              </a:rPr>
              <a:t>2005</a:t>
            </a:r>
            <a:br>
              <a:rPr lang="en-US" sz="1600" dirty="0" smtClean="0">
                <a:solidFill>
                  <a:schemeClr val="tx1"/>
                </a:solidFill>
                <a:latin typeface="Constantia" pitchFamily="18" charset="0"/>
              </a:rPr>
            </a:br>
            <a:r>
              <a:rPr lang="en-US" sz="1600" dirty="0" smtClean="0">
                <a:solidFill>
                  <a:schemeClr val="tx1"/>
                </a:solidFill>
                <a:latin typeface="Constantia" pitchFamily="18" charset="0"/>
              </a:rPr>
              <a:t>Oil on canvas</a:t>
            </a:r>
            <a:br>
              <a:rPr lang="en-US" sz="1600" dirty="0" smtClean="0">
                <a:solidFill>
                  <a:schemeClr val="tx1"/>
                </a:solidFill>
                <a:latin typeface="Constantia" pitchFamily="18" charset="0"/>
              </a:rPr>
            </a:br>
            <a:r>
              <a:rPr lang="en-US" sz="1600" dirty="0" smtClean="0">
                <a:solidFill>
                  <a:schemeClr val="tx1"/>
                </a:solidFill>
                <a:latin typeface="Constantia" pitchFamily="18" charset="0"/>
              </a:rPr>
              <a:t>Permanent loan from the Ohio State Bar Association</a:t>
            </a:r>
          </a:p>
        </p:txBody>
      </p:sp>
      <p:pic>
        <p:nvPicPr>
          <p:cNvPr id="80898" name="Content Placeholder 3" descr="ladyjustice.tif"/>
          <p:cNvPicPr>
            <a:picLocks noGrp="1" noChangeAspect="1"/>
          </p:cNvPicPr>
          <p:nvPr>
            <p:ph idx="1"/>
          </p:nvPr>
        </p:nvPicPr>
        <p:blipFill>
          <a:blip r:embed="rId2" cstate="screen"/>
          <a:srcRect/>
          <a:stretch>
            <a:fillRect/>
          </a:stretch>
        </p:blipFill>
        <p:spPr>
          <a:xfrm>
            <a:off x="457200" y="2971800"/>
            <a:ext cx="8229600" cy="3567113"/>
          </a:xfrm>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p:cNvSpPr>
            <a:spLocks noGrp="1"/>
          </p:cNvSpPr>
          <p:nvPr>
            <p:ph type="title"/>
          </p:nvPr>
        </p:nvSpPr>
        <p:spPr>
          <a:xfrm>
            <a:off x="457200" y="704850"/>
            <a:ext cx="8229600" cy="2038350"/>
          </a:xfrm>
        </p:spPr>
        <p:txBody>
          <a:bodyPr/>
          <a:lstStyle/>
          <a:p>
            <a:pPr algn="ctr"/>
            <a:r>
              <a:rPr lang="en-US" sz="2000" b="1" dirty="0" smtClean="0"/>
              <a:t>Ron Anderson</a:t>
            </a:r>
            <a:r>
              <a:rPr lang="en-US" sz="1200" dirty="0" smtClean="0"/>
              <a:t/>
            </a:r>
            <a:br>
              <a:rPr lang="en-US" sz="1200" dirty="0" smtClean="0"/>
            </a:br>
            <a:r>
              <a:rPr lang="en-US" sz="1600" dirty="0" smtClean="0">
                <a:solidFill>
                  <a:schemeClr val="tx1"/>
                </a:solidFill>
                <a:latin typeface="Constantia" pitchFamily="18" charset="0"/>
              </a:rPr>
              <a:t>Born 1951 </a:t>
            </a:r>
            <a:br>
              <a:rPr lang="en-US" sz="1600" dirty="0" smtClean="0">
                <a:solidFill>
                  <a:schemeClr val="tx1"/>
                </a:solidFill>
                <a:latin typeface="Constantia" pitchFamily="18" charset="0"/>
              </a:rPr>
            </a:br>
            <a:r>
              <a:rPr lang="en-US" sz="1600" dirty="0" smtClean="0">
                <a:solidFill>
                  <a:schemeClr val="tx1"/>
                </a:solidFill>
                <a:latin typeface="Constantia" pitchFamily="18" charset="0"/>
              </a:rPr>
              <a:t>From </a:t>
            </a:r>
            <a:r>
              <a:rPr lang="en-US" sz="1600" i="1" dirty="0" smtClean="0">
                <a:solidFill>
                  <a:schemeClr val="tx1"/>
                </a:solidFill>
                <a:latin typeface="Constantia" pitchFamily="18" charset="0"/>
              </a:rPr>
              <a:t>The History of the Rule of Law</a:t>
            </a:r>
            <a:r>
              <a:rPr lang="en-US" sz="1600" dirty="0" smtClean="0">
                <a:solidFill>
                  <a:schemeClr val="tx1"/>
                </a:solidFill>
                <a:latin typeface="Constantia" pitchFamily="18" charset="0"/>
              </a:rPr>
              <a:t> series </a:t>
            </a:r>
            <a:br>
              <a:rPr lang="en-US" sz="1600" dirty="0" smtClean="0">
                <a:solidFill>
                  <a:schemeClr val="tx1"/>
                </a:solidFill>
                <a:latin typeface="Constantia" pitchFamily="18" charset="0"/>
              </a:rPr>
            </a:br>
            <a:r>
              <a:rPr lang="en-US" sz="1600" i="1" dirty="0" smtClean="0">
                <a:solidFill>
                  <a:schemeClr val="tx1"/>
                </a:solidFill>
                <a:latin typeface="Constantia" pitchFamily="18" charset="0"/>
              </a:rPr>
              <a:t>The Signing of the Magna </a:t>
            </a:r>
            <a:r>
              <a:rPr lang="en-US" sz="1600" i="1" dirty="0" err="1" smtClean="0">
                <a:solidFill>
                  <a:schemeClr val="tx1"/>
                </a:solidFill>
                <a:latin typeface="Constantia" pitchFamily="18" charset="0"/>
              </a:rPr>
              <a:t>Carta</a:t>
            </a:r>
            <a:r>
              <a:rPr lang="en-US" sz="1600" dirty="0" smtClean="0">
                <a:solidFill>
                  <a:schemeClr val="tx1"/>
                </a:solidFill>
                <a:latin typeface="Constantia" pitchFamily="18" charset="0"/>
              </a:rPr>
              <a:t/>
            </a:r>
            <a:br>
              <a:rPr lang="en-US" sz="1600" dirty="0" smtClean="0">
                <a:solidFill>
                  <a:schemeClr val="tx1"/>
                </a:solidFill>
                <a:latin typeface="Constantia" pitchFamily="18" charset="0"/>
              </a:rPr>
            </a:br>
            <a:r>
              <a:rPr lang="en-US" sz="1600" dirty="0" smtClean="0">
                <a:solidFill>
                  <a:schemeClr val="tx1"/>
                </a:solidFill>
                <a:latin typeface="Constantia" pitchFamily="18" charset="0"/>
              </a:rPr>
              <a:t>2005</a:t>
            </a:r>
            <a:br>
              <a:rPr lang="en-US" sz="1600" dirty="0" smtClean="0">
                <a:solidFill>
                  <a:schemeClr val="tx1"/>
                </a:solidFill>
                <a:latin typeface="Constantia" pitchFamily="18" charset="0"/>
              </a:rPr>
            </a:br>
            <a:r>
              <a:rPr lang="en-US" sz="1600" dirty="0" smtClean="0">
                <a:solidFill>
                  <a:schemeClr val="tx1"/>
                </a:solidFill>
                <a:latin typeface="Constantia" pitchFamily="18" charset="0"/>
              </a:rPr>
              <a:t>Oil on canvas</a:t>
            </a:r>
            <a:br>
              <a:rPr lang="en-US" sz="1600" dirty="0" smtClean="0">
                <a:solidFill>
                  <a:schemeClr val="tx1"/>
                </a:solidFill>
                <a:latin typeface="Constantia" pitchFamily="18" charset="0"/>
              </a:rPr>
            </a:br>
            <a:r>
              <a:rPr lang="en-US" sz="1600" dirty="0" smtClean="0">
                <a:solidFill>
                  <a:schemeClr val="tx1"/>
                </a:solidFill>
                <a:latin typeface="Constantia" pitchFamily="18" charset="0"/>
              </a:rPr>
              <a:t>Permanent loan from the Ohio State Bar Association</a:t>
            </a:r>
          </a:p>
        </p:txBody>
      </p:sp>
      <p:pic>
        <p:nvPicPr>
          <p:cNvPr id="81922" name="Content Placeholder 3" descr="magnacarta.tif"/>
          <p:cNvPicPr>
            <a:picLocks noGrp="1" noChangeAspect="1"/>
          </p:cNvPicPr>
          <p:nvPr>
            <p:ph idx="1"/>
          </p:nvPr>
        </p:nvPicPr>
        <p:blipFill>
          <a:blip r:embed="rId2" cstate="screen"/>
          <a:srcRect/>
          <a:stretch>
            <a:fillRect/>
          </a:stretch>
        </p:blipFill>
        <p:spPr>
          <a:xfrm>
            <a:off x="457200" y="2971800"/>
            <a:ext cx="8229600" cy="3557588"/>
          </a:xfrm>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3"/>
          <p:cNvSpPr>
            <a:spLocks noGrp="1"/>
          </p:cNvSpPr>
          <p:nvPr>
            <p:ph type="title"/>
          </p:nvPr>
        </p:nvSpPr>
        <p:spPr>
          <a:xfrm>
            <a:off x="685800" y="514350"/>
            <a:ext cx="2743200" cy="1695450"/>
          </a:xfrm>
        </p:spPr>
        <p:txBody>
          <a:bodyPr/>
          <a:lstStyle/>
          <a:p>
            <a:r>
              <a:rPr lang="en-US" sz="2400" smtClean="0"/>
              <a:t>Dale Chihuly with Lino Tagliapietra and Ben Moore</a:t>
            </a:r>
            <a:endParaRPr lang="en-US" smtClean="0"/>
          </a:p>
        </p:txBody>
      </p:sp>
      <p:sp>
        <p:nvSpPr>
          <p:cNvPr id="82946" name="Text Placeholder 5"/>
          <p:cNvSpPr>
            <a:spLocks noGrp="1"/>
          </p:cNvSpPr>
          <p:nvPr>
            <p:ph type="body" idx="2"/>
          </p:nvPr>
        </p:nvSpPr>
        <p:spPr>
          <a:xfrm>
            <a:off x="685800" y="2133600"/>
            <a:ext cx="2743200" cy="4114800"/>
          </a:xfrm>
        </p:spPr>
        <p:txBody>
          <a:bodyPr/>
          <a:lstStyle/>
          <a:p>
            <a:endParaRPr lang="en-US" smtClean="0"/>
          </a:p>
          <a:p>
            <a:r>
              <a:rPr lang="en-US" smtClean="0"/>
              <a:t>Seattle, Washington</a:t>
            </a:r>
          </a:p>
          <a:p>
            <a:endParaRPr lang="en-US" i="1" smtClean="0"/>
          </a:p>
          <a:p>
            <a:r>
              <a:rPr lang="en-US" i="1" smtClean="0"/>
              <a:t>Gilded Coral Red Ikebana with Prism</a:t>
            </a:r>
            <a:endParaRPr lang="en-US" smtClean="0"/>
          </a:p>
          <a:p>
            <a:endParaRPr lang="en-US" smtClean="0"/>
          </a:p>
          <a:p>
            <a:r>
              <a:rPr lang="en-US" smtClean="0"/>
              <a:t>2002</a:t>
            </a:r>
          </a:p>
          <a:p>
            <a:endParaRPr lang="en-US" smtClean="0"/>
          </a:p>
          <a:p>
            <a:r>
              <a:rPr lang="en-US" smtClean="0"/>
              <a:t>Blown glass</a:t>
            </a:r>
          </a:p>
          <a:p>
            <a:endParaRPr lang="en-US" smtClean="0"/>
          </a:p>
          <a:p>
            <a:r>
              <a:rPr lang="en-US" smtClean="0"/>
              <a:t>Permanent loan from the </a:t>
            </a:r>
          </a:p>
          <a:p>
            <a:r>
              <a:rPr lang="en-US" smtClean="0"/>
              <a:t>Ohio State Bar Association</a:t>
            </a:r>
          </a:p>
        </p:txBody>
      </p:sp>
      <p:pic>
        <p:nvPicPr>
          <p:cNvPr id="82947" name="Content Placeholder 6" descr="CHIHULY_1.jpg"/>
          <p:cNvPicPr>
            <a:picLocks noGrp="1" noChangeAspect="1"/>
          </p:cNvPicPr>
          <p:nvPr>
            <p:ph sz="half" idx="1"/>
          </p:nvPr>
        </p:nvPicPr>
        <p:blipFill>
          <a:blip r:embed="rId2" cstate="screen"/>
          <a:srcRect/>
          <a:stretch>
            <a:fillRect/>
          </a:stretch>
        </p:blipFill>
        <p:spPr>
          <a:xfrm>
            <a:off x="4572000" y="1143000"/>
            <a:ext cx="3094038" cy="4572000"/>
          </a:xfrm>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Title 1"/>
          <p:cNvSpPr>
            <a:spLocks noGrp="1"/>
          </p:cNvSpPr>
          <p:nvPr>
            <p:ph type="title"/>
          </p:nvPr>
        </p:nvSpPr>
        <p:spPr>
          <a:xfrm>
            <a:off x="685800" y="514350"/>
            <a:ext cx="2743200" cy="1695450"/>
          </a:xfrm>
        </p:spPr>
        <p:txBody>
          <a:bodyPr/>
          <a:lstStyle/>
          <a:p>
            <a:r>
              <a:rPr lang="en-US" sz="2400" smtClean="0"/>
              <a:t>Dale Chihuly with Lino Tagliapietra and Ben Moore</a:t>
            </a:r>
          </a:p>
        </p:txBody>
      </p:sp>
      <p:sp>
        <p:nvSpPr>
          <p:cNvPr id="83970" name="Text Placeholder 2"/>
          <p:cNvSpPr>
            <a:spLocks noGrp="1"/>
          </p:cNvSpPr>
          <p:nvPr>
            <p:ph type="body" idx="2"/>
          </p:nvPr>
        </p:nvSpPr>
        <p:spPr>
          <a:xfrm>
            <a:off x="685800" y="2133600"/>
            <a:ext cx="2743200" cy="4114800"/>
          </a:xfrm>
        </p:spPr>
        <p:txBody>
          <a:bodyPr/>
          <a:lstStyle/>
          <a:p>
            <a:endParaRPr lang="en-US" smtClean="0"/>
          </a:p>
          <a:p>
            <a:r>
              <a:rPr lang="en-US" smtClean="0"/>
              <a:t>Seattle, Washington</a:t>
            </a:r>
          </a:p>
          <a:p>
            <a:endParaRPr lang="en-US" i="1" smtClean="0"/>
          </a:p>
          <a:p>
            <a:r>
              <a:rPr lang="en-US" i="1" smtClean="0"/>
              <a:t>Mottled Citron Green Ikebana with Blue and Teal Flowers</a:t>
            </a:r>
            <a:endParaRPr lang="en-US" smtClean="0"/>
          </a:p>
          <a:p>
            <a:endParaRPr lang="en-US" smtClean="0"/>
          </a:p>
          <a:p>
            <a:r>
              <a:rPr lang="en-US" smtClean="0"/>
              <a:t>2002</a:t>
            </a:r>
          </a:p>
          <a:p>
            <a:endParaRPr lang="en-US" smtClean="0"/>
          </a:p>
          <a:p>
            <a:r>
              <a:rPr lang="en-US" smtClean="0"/>
              <a:t>Blown glass</a:t>
            </a:r>
          </a:p>
          <a:p>
            <a:endParaRPr lang="en-US" smtClean="0"/>
          </a:p>
          <a:p>
            <a:r>
              <a:rPr lang="en-US" smtClean="0"/>
              <a:t>Permanent loan from the </a:t>
            </a:r>
          </a:p>
          <a:p>
            <a:r>
              <a:rPr lang="en-US" smtClean="0"/>
              <a:t>Ohio State Bar Association</a:t>
            </a:r>
          </a:p>
          <a:p>
            <a:endParaRPr lang="en-US" smtClean="0"/>
          </a:p>
        </p:txBody>
      </p:sp>
      <p:pic>
        <p:nvPicPr>
          <p:cNvPr id="83971" name="Content Placeholder 4" descr="CHIHULY_2.jpg"/>
          <p:cNvPicPr>
            <a:picLocks noGrp="1" noChangeAspect="1"/>
          </p:cNvPicPr>
          <p:nvPr>
            <p:ph sz="half" idx="1"/>
          </p:nvPr>
        </p:nvPicPr>
        <p:blipFill>
          <a:blip r:embed="rId2" cstate="screen"/>
          <a:srcRect/>
          <a:stretch>
            <a:fillRect/>
          </a:stretch>
        </p:blipFill>
        <p:spPr>
          <a:xfrm>
            <a:off x="4419600" y="1295400"/>
            <a:ext cx="3473450" cy="4572000"/>
          </a:xfr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755</TotalTime>
  <Words>932</Words>
  <Application>Microsoft Office PowerPoint</Application>
  <PresentationFormat>On-screen Show (4:3)</PresentationFormat>
  <Paragraphs>520</Paragraphs>
  <Slides>70</Slides>
  <Notes>0</Notes>
  <HiddenSlides>7</HiddenSlides>
  <MMClips>0</MMClips>
  <ScaleCrop>false</ScaleCrop>
  <HeadingPairs>
    <vt:vector size="4" baseType="variant">
      <vt:variant>
        <vt:lpstr>Theme</vt:lpstr>
      </vt:variant>
      <vt:variant>
        <vt:i4>1</vt:i4>
      </vt:variant>
      <vt:variant>
        <vt:lpstr>Slide Titles</vt:lpstr>
      </vt:variant>
      <vt:variant>
        <vt:i4>70</vt:i4>
      </vt:variant>
    </vt:vector>
  </HeadingPairs>
  <TitlesOfParts>
    <vt:vector size="71" baseType="lpstr">
      <vt:lpstr>Flow</vt:lpstr>
      <vt:lpstr>Supreme Court of Ohio</vt:lpstr>
      <vt:lpstr>North</vt:lpstr>
      <vt:lpstr>MALCOLM COCHRAN </vt:lpstr>
      <vt:lpstr>South</vt:lpstr>
      <vt:lpstr>ANDREW SCOTT </vt:lpstr>
      <vt:lpstr>Civic Center</vt:lpstr>
      <vt:lpstr>    KIM VITO </vt:lpstr>
      <vt:lpstr>First</vt:lpstr>
      <vt:lpstr>Robert E. Tanner, Sr. Tuskegee Airmen Series Born 1933 2007 Oil on canvas</vt:lpstr>
      <vt:lpstr>Robert E. Tanner, Sr. Tuskegee Airmen Series Born 1933 2007 Oil on canvas</vt:lpstr>
      <vt:lpstr>Murray Jones</vt:lpstr>
      <vt:lpstr>Kingsley A. Taft Map Room (16 maps)</vt:lpstr>
      <vt:lpstr>Taft Maps</vt:lpstr>
      <vt:lpstr>Taft Maps</vt:lpstr>
      <vt:lpstr>Taft Maps</vt:lpstr>
      <vt:lpstr>Taft Maps</vt:lpstr>
      <vt:lpstr>Taft Maps</vt:lpstr>
      <vt:lpstr>Taft Maps</vt:lpstr>
      <vt:lpstr>Taft Maps</vt:lpstr>
      <vt:lpstr> JANCE LENTZ </vt:lpstr>
      <vt:lpstr>KIM VITO </vt:lpstr>
      <vt:lpstr>Second</vt:lpstr>
      <vt:lpstr>AMINAH BRENDA LYNN ROBINSON</vt:lpstr>
      <vt:lpstr>DENNISON GRIFFITH</vt:lpstr>
      <vt:lpstr>Reverend L. M. Phillips</vt:lpstr>
      <vt:lpstr>Elijah Pierce</vt:lpstr>
      <vt:lpstr>BENJAMIN A. CRATZ</vt:lpstr>
      <vt:lpstr>Fourth</vt:lpstr>
      <vt:lpstr>TED ELLIS</vt:lpstr>
      <vt:lpstr>Charles Csuri</vt:lpstr>
      <vt:lpstr>Fifth</vt:lpstr>
      <vt:lpstr>JEAN KOELLER</vt:lpstr>
      <vt:lpstr>Robert O. Chadeayne</vt:lpstr>
      <vt:lpstr>Emerson C. Burkhart</vt:lpstr>
      <vt:lpstr>EDWARD CHARNEY</vt:lpstr>
      <vt:lpstr>CLARENCE HOLBROOK CARTER</vt:lpstr>
      <vt:lpstr>EMERSON C. BURKHART</vt:lpstr>
      <vt:lpstr>RALPH FANNING</vt:lpstr>
      <vt:lpstr>Sixth</vt:lpstr>
      <vt:lpstr>JOE LOMBARDO Born 1983 2007 Oil on panel Collection of the Supreme Court of Ohio</vt:lpstr>
      <vt:lpstr>ABDI ROBLE</vt:lpstr>
      <vt:lpstr>M. KATHERINE HURLEY</vt:lpstr>
      <vt:lpstr>Seventh</vt:lpstr>
      <vt:lpstr>NICHOLAS HILL American, b 1952 Carborundum aquatints</vt:lpstr>
      <vt:lpstr>FRANK HUNTER Born 1947 Platinum palladium print Collection of the Supreme Court of Ohio</vt:lpstr>
      <vt:lpstr>FRANK HUNTER Born 1947 Platinum palladium print Collection of the Supreme Court of Ohio</vt:lpstr>
      <vt:lpstr>CLARENCE HOLBROOK CARTER</vt:lpstr>
      <vt:lpstr>PAUL EMORY</vt:lpstr>
      <vt:lpstr>KOJO KAMAU</vt:lpstr>
      <vt:lpstr>PAUL HAMILTON</vt:lpstr>
      <vt:lpstr>REBECCA TAFT</vt:lpstr>
      <vt:lpstr>Eighth</vt:lpstr>
      <vt:lpstr>DEBRA DAWSON Born 1950 Oil on panel Collection of the Supreme Court of Ohio</vt:lpstr>
      <vt:lpstr>TOM HARBRECHT</vt:lpstr>
      <vt:lpstr>Ninth</vt:lpstr>
      <vt:lpstr>DIANE POWELL</vt:lpstr>
      <vt:lpstr>Silas Martin</vt:lpstr>
      <vt:lpstr>Robert O. Chadeayne</vt:lpstr>
      <vt:lpstr>Tenth</vt:lpstr>
      <vt:lpstr>Katherine Kadish Born 1939 Oil and wax monotype Collection of the Supreme Court of Ohio</vt:lpstr>
      <vt:lpstr>RICHARD REED</vt:lpstr>
      <vt:lpstr>Eleventh</vt:lpstr>
      <vt:lpstr>Ron Anderson Born 1951  From The History of the Rule of Law series  Signing of the Constitution 2005 Oil on canvas Permanent loan from the Ohio State Bar Association</vt:lpstr>
      <vt:lpstr>Ron Anderson Born 1951  From The History of the Rule of Law series  Dethroning the Monarchy 2005 Oil on canvas Permanent loan from the Ohio State Bar Association</vt:lpstr>
      <vt:lpstr>Ron Anderson Born 1951  From The History of the Rule of Law series  Draco, Coder of Law, and The Twelve Tables of Roman Law 2005 Oil on canvas Permanent loan from the Ohio State Bar Association</vt:lpstr>
      <vt:lpstr>Ron Anderson Born 1951  From The History of the Rule of Law series The Code of Hammurabi and The Rule of Ramses the Great  2005 Oil on canvas Permanent loan from the Ohio State Bar Association</vt:lpstr>
      <vt:lpstr>Ron Anderson Born 1951  From The History of the Rule of Law series  Lady Justice Leading the People 2005 Oil on canvas Permanent loan from the Ohio State Bar Association</vt:lpstr>
      <vt:lpstr>Ron Anderson Born 1951  From The History of the Rule of Law series  The Signing of the Magna Carta 2005 Oil on canvas Permanent loan from the Ohio State Bar Association</vt:lpstr>
      <vt:lpstr>Dale Chihuly with Lino Tagliapietra and Ben Moore</vt:lpstr>
      <vt:lpstr>Dale Chihuly with Lino Tagliapietra and Ben Moore</vt:lpstr>
    </vt:vector>
  </TitlesOfParts>
  <Company>Supreme Court of Ohio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Supreme Court of Ohio</dc:title>
  <dc:creator>Cindy Johnson</dc:creator>
  <cp:lastModifiedBy>Erika Lemke</cp:lastModifiedBy>
  <cp:revision>99</cp:revision>
  <dcterms:created xsi:type="dcterms:W3CDTF">2011-03-03T15:01:05Z</dcterms:created>
  <dcterms:modified xsi:type="dcterms:W3CDTF">2011-03-24T15:57:02Z</dcterms:modified>
</cp:coreProperties>
</file>